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98" r:id="rId6"/>
    <p:sldMasterId id="2147483746" r:id="rId7"/>
  </p:sldMasterIdLst>
  <p:notesMasterIdLst>
    <p:notesMasterId r:id="rId55"/>
  </p:notesMasterIdLst>
  <p:sldIdLst>
    <p:sldId id="10093" r:id="rId8"/>
    <p:sldId id="2076138372" r:id="rId9"/>
    <p:sldId id="2076138396" r:id="rId10"/>
    <p:sldId id="2076138393" r:id="rId11"/>
    <p:sldId id="10566" r:id="rId12"/>
    <p:sldId id="10567" r:id="rId13"/>
    <p:sldId id="10568" r:id="rId14"/>
    <p:sldId id="2076138381" r:id="rId15"/>
    <p:sldId id="2076138382" r:id="rId16"/>
    <p:sldId id="2076138391" r:id="rId17"/>
    <p:sldId id="2076138387" r:id="rId18"/>
    <p:sldId id="10575" r:id="rId19"/>
    <p:sldId id="10576" r:id="rId20"/>
    <p:sldId id="10577" r:id="rId21"/>
    <p:sldId id="2076138385" r:id="rId22"/>
    <p:sldId id="2076138386" r:id="rId23"/>
    <p:sldId id="2076138374" r:id="rId24"/>
    <p:sldId id="2076137100" r:id="rId25"/>
    <p:sldId id="2076138394" r:id="rId26"/>
    <p:sldId id="258" r:id="rId27"/>
    <p:sldId id="259" r:id="rId28"/>
    <p:sldId id="262" r:id="rId29"/>
    <p:sldId id="270" r:id="rId30"/>
    <p:sldId id="265" r:id="rId31"/>
    <p:sldId id="2076137093" r:id="rId32"/>
    <p:sldId id="10585" r:id="rId33"/>
    <p:sldId id="2076138388" r:id="rId34"/>
    <p:sldId id="267" r:id="rId35"/>
    <p:sldId id="261" r:id="rId36"/>
    <p:sldId id="263" r:id="rId37"/>
    <p:sldId id="2076138375" r:id="rId38"/>
    <p:sldId id="266" r:id="rId39"/>
    <p:sldId id="268" r:id="rId40"/>
    <p:sldId id="2076137090" r:id="rId41"/>
    <p:sldId id="2076137092" r:id="rId42"/>
    <p:sldId id="2076137096" r:id="rId43"/>
    <p:sldId id="2076138390" r:id="rId44"/>
    <p:sldId id="10587" r:id="rId45"/>
    <p:sldId id="10588" r:id="rId46"/>
    <p:sldId id="10590" r:id="rId47"/>
    <p:sldId id="2076137085" r:id="rId48"/>
    <p:sldId id="2076138383" r:id="rId49"/>
    <p:sldId id="10572" r:id="rId50"/>
    <p:sldId id="10570" r:id="rId51"/>
    <p:sldId id="2076137086" r:id="rId52"/>
    <p:sldId id="2076137097" r:id="rId53"/>
    <p:sldId id="207613838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D88657-E868-943A-AF75-B8B013EDB0FD}" name="Mike Thomsen (OCP)" initials="MT(" userId="S::mikthom@microsoft.com::ca82afe5-9d0d-4329-a90a-a71e20ac3c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74093" autoAdjust="0"/>
  </p:normalViewPr>
  <p:slideViewPr>
    <p:cSldViewPr snapToGrid="0">
      <p:cViewPr varScale="1">
        <p:scale>
          <a:sx n="113" d="100"/>
          <a:sy n="113" d="100"/>
        </p:scale>
        <p:origin x="10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microsoft.com/en-us/microsoftteams/limits-specifications-teams" TargetMode="External"/><Relationship Id="rId1" Type="http://schemas.openxmlformats.org/officeDocument/2006/relationships/hyperlink" Target="https://docs.microsoft.com/en-us/MicrosoftTeams/communicate-with-users-from-other-organizations" TargetMode="Externa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hyperlink" Target="https://docs.microsoft.com/en-us/MicrosoftTeams/communicate-with-users-from-other-organizations" TargetMode="External"/><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hyperlink" Target="https://docs.microsoft.com/en-us/microsoftteams/limits-specifications-teams" TargetMode="External"/><Relationship Id="rId5" Type="http://schemas.openxmlformats.org/officeDocument/2006/relationships/image" Target="../media/image52.svg"/><Relationship Id="rId4"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4FAD0-70ED-40FE-926C-664DD1A49AE6}"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0FD8AB67-EEFC-4ACF-9A4D-AAC9A015BCF3}">
      <dgm:prSet/>
      <dgm:spPr/>
      <dgm:t>
        <a:bodyPr/>
        <a:lstStyle/>
        <a:p>
          <a:pPr>
            <a:defRPr cap="all"/>
          </a:pPr>
          <a:r>
            <a:rPr lang="en-US" u="sng">
              <a:hlinkClick xmlns:r="http://schemas.openxmlformats.org/officeDocument/2006/relationships" r:id="rId1"/>
            </a:rPr>
            <a:t>External v. guest access</a:t>
          </a:r>
          <a:r>
            <a:rPr lang="en-US"/>
            <a:t> in Microsoft Teams</a:t>
          </a:r>
        </a:p>
      </dgm:t>
    </dgm:pt>
    <dgm:pt modelId="{AAA33BE2-EF10-434C-A990-94430F8E5410}" type="parTrans" cxnId="{A3C9630F-DD4C-4F34-9862-6F84E889881E}">
      <dgm:prSet/>
      <dgm:spPr/>
      <dgm:t>
        <a:bodyPr/>
        <a:lstStyle/>
        <a:p>
          <a:endParaRPr lang="en-US"/>
        </a:p>
      </dgm:t>
    </dgm:pt>
    <dgm:pt modelId="{E6F9FF64-4A48-49C8-A63D-464E10FC68EF}" type="sibTrans" cxnId="{A3C9630F-DD4C-4F34-9862-6F84E889881E}">
      <dgm:prSet/>
      <dgm:spPr/>
      <dgm:t>
        <a:bodyPr/>
        <a:lstStyle/>
        <a:p>
          <a:endParaRPr lang="en-US"/>
        </a:p>
      </dgm:t>
    </dgm:pt>
    <dgm:pt modelId="{1AC488B5-C2C1-4D7B-86AB-7B51AC7EDD93}">
      <dgm:prSet/>
      <dgm:spPr/>
      <dgm:t>
        <a:bodyPr/>
        <a:lstStyle/>
        <a:p>
          <a:pPr>
            <a:defRPr cap="all"/>
          </a:pPr>
          <a:r>
            <a:rPr lang="en-US" u="sng">
              <a:hlinkClick xmlns:r="http://schemas.openxmlformats.org/officeDocument/2006/relationships" r:id="rId2"/>
            </a:rPr>
            <a:t>Limits and Specifications</a:t>
          </a:r>
          <a:r>
            <a:rPr lang="en-US"/>
            <a:t> for Microsoft Teams</a:t>
          </a:r>
        </a:p>
      </dgm:t>
    </dgm:pt>
    <dgm:pt modelId="{7DDF9511-EE0D-4700-8228-974FCFB46119}" type="parTrans" cxnId="{3F64BB46-E996-4AA1-9C71-5F44A91989BB}">
      <dgm:prSet/>
      <dgm:spPr/>
      <dgm:t>
        <a:bodyPr/>
        <a:lstStyle/>
        <a:p>
          <a:endParaRPr lang="en-US"/>
        </a:p>
      </dgm:t>
    </dgm:pt>
    <dgm:pt modelId="{DC7EDBE2-60D1-4DAC-ADFA-377E1750CE89}" type="sibTrans" cxnId="{3F64BB46-E996-4AA1-9C71-5F44A91989BB}">
      <dgm:prSet/>
      <dgm:spPr/>
      <dgm:t>
        <a:bodyPr/>
        <a:lstStyle/>
        <a:p>
          <a:endParaRPr lang="en-US"/>
        </a:p>
      </dgm:t>
    </dgm:pt>
    <dgm:pt modelId="{53A51D3F-6694-4D4F-8CAA-B4DBF10BF6FB}" type="pres">
      <dgm:prSet presAssocID="{B324FAD0-70ED-40FE-926C-664DD1A49AE6}" presName="root" presStyleCnt="0">
        <dgm:presLayoutVars>
          <dgm:dir/>
          <dgm:resizeHandles val="exact"/>
        </dgm:presLayoutVars>
      </dgm:prSet>
      <dgm:spPr/>
    </dgm:pt>
    <dgm:pt modelId="{2D70ACD1-1921-4C3D-B4B5-6B56625557CD}" type="pres">
      <dgm:prSet presAssocID="{0FD8AB67-EEFC-4ACF-9A4D-AAC9A015BCF3}" presName="compNode" presStyleCnt="0"/>
      <dgm:spPr/>
    </dgm:pt>
    <dgm:pt modelId="{B80EB4C2-2427-4601-B871-501C045B21BC}" type="pres">
      <dgm:prSet presAssocID="{0FD8AB67-EEFC-4ACF-9A4D-AAC9A015BCF3}" presName="iconBgRect" presStyleLbl="bgShp" presStyleIdx="0" presStyleCnt="2"/>
      <dgm:spPr/>
    </dgm:pt>
    <dgm:pt modelId="{7D87964A-4728-409C-BD1A-625758A52980}" type="pres">
      <dgm:prSet presAssocID="{0FD8AB67-EEFC-4ACF-9A4D-AAC9A015BCF3}"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F4B53D8-9C6C-4B3C-915A-7AEC098A9B62}" type="pres">
      <dgm:prSet presAssocID="{0FD8AB67-EEFC-4ACF-9A4D-AAC9A015BCF3}" presName="spaceRect" presStyleCnt="0"/>
      <dgm:spPr/>
    </dgm:pt>
    <dgm:pt modelId="{2D0349AD-49C4-45D3-886E-5D07C5E7A99F}" type="pres">
      <dgm:prSet presAssocID="{0FD8AB67-EEFC-4ACF-9A4D-AAC9A015BCF3}" presName="textRect" presStyleLbl="revTx" presStyleIdx="0" presStyleCnt="2">
        <dgm:presLayoutVars>
          <dgm:chMax val="1"/>
          <dgm:chPref val="1"/>
        </dgm:presLayoutVars>
      </dgm:prSet>
      <dgm:spPr/>
    </dgm:pt>
    <dgm:pt modelId="{E60E667D-92FC-43D2-B8C3-73C354D45D28}" type="pres">
      <dgm:prSet presAssocID="{E6F9FF64-4A48-49C8-A63D-464E10FC68EF}" presName="sibTrans" presStyleCnt="0"/>
      <dgm:spPr/>
    </dgm:pt>
    <dgm:pt modelId="{810ABAA0-B53D-4962-B84B-FDDCF86D0CA2}" type="pres">
      <dgm:prSet presAssocID="{1AC488B5-C2C1-4D7B-86AB-7B51AC7EDD93}" presName="compNode" presStyleCnt="0"/>
      <dgm:spPr/>
    </dgm:pt>
    <dgm:pt modelId="{ED9BACB0-D94A-44EF-9D88-D9D11563DEC1}" type="pres">
      <dgm:prSet presAssocID="{1AC488B5-C2C1-4D7B-86AB-7B51AC7EDD93}" presName="iconBgRect" presStyleLbl="bgShp" presStyleIdx="1" presStyleCnt="2"/>
      <dgm:spPr/>
    </dgm:pt>
    <dgm:pt modelId="{D5A9E02E-813D-4FF4-B021-565CDA5A38B2}" type="pres">
      <dgm:prSet presAssocID="{1AC488B5-C2C1-4D7B-86AB-7B51AC7EDD93}"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2FA31C43-EC4D-4643-BDD9-AA19BDDB5C46}" type="pres">
      <dgm:prSet presAssocID="{1AC488B5-C2C1-4D7B-86AB-7B51AC7EDD93}" presName="spaceRect" presStyleCnt="0"/>
      <dgm:spPr/>
    </dgm:pt>
    <dgm:pt modelId="{F0D9DEAD-FC07-486A-924D-C7BDF3F81ACF}" type="pres">
      <dgm:prSet presAssocID="{1AC488B5-C2C1-4D7B-86AB-7B51AC7EDD93}" presName="textRect" presStyleLbl="revTx" presStyleIdx="1" presStyleCnt="2">
        <dgm:presLayoutVars>
          <dgm:chMax val="1"/>
          <dgm:chPref val="1"/>
        </dgm:presLayoutVars>
      </dgm:prSet>
      <dgm:spPr/>
    </dgm:pt>
  </dgm:ptLst>
  <dgm:cxnLst>
    <dgm:cxn modelId="{A3C9630F-DD4C-4F34-9862-6F84E889881E}" srcId="{B324FAD0-70ED-40FE-926C-664DD1A49AE6}" destId="{0FD8AB67-EEFC-4ACF-9A4D-AAC9A015BCF3}" srcOrd="0" destOrd="0" parTransId="{AAA33BE2-EF10-434C-A990-94430F8E5410}" sibTransId="{E6F9FF64-4A48-49C8-A63D-464E10FC68EF}"/>
    <dgm:cxn modelId="{3F64BB46-E996-4AA1-9C71-5F44A91989BB}" srcId="{B324FAD0-70ED-40FE-926C-664DD1A49AE6}" destId="{1AC488B5-C2C1-4D7B-86AB-7B51AC7EDD93}" srcOrd="1" destOrd="0" parTransId="{7DDF9511-EE0D-4700-8228-974FCFB46119}" sibTransId="{DC7EDBE2-60D1-4DAC-ADFA-377E1750CE89}"/>
    <dgm:cxn modelId="{1FFB7671-5026-4FCA-8B1C-58C8F76EC396}" type="presOf" srcId="{B324FAD0-70ED-40FE-926C-664DD1A49AE6}" destId="{53A51D3F-6694-4D4F-8CAA-B4DBF10BF6FB}" srcOrd="0" destOrd="0" presId="urn:microsoft.com/office/officeart/2018/5/layout/IconCircleLabelList"/>
    <dgm:cxn modelId="{BCB5A2C7-1790-4517-A030-28125EBC113A}" type="presOf" srcId="{0FD8AB67-EEFC-4ACF-9A4D-AAC9A015BCF3}" destId="{2D0349AD-49C4-45D3-886E-5D07C5E7A99F}" srcOrd="0" destOrd="0" presId="urn:microsoft.com/office/officeart/2018/5/layout/IconCircleLabelList"/>
    <dgm:cxn modelId="{90EEFFF1-C5DD-417E-9992-F88B0CFFB76A}" type="presOf" srcId="{1AC488B5-C2C1-4D7B-86AB-7B51AC7EDD93}" destId="{F0D9DEAD-FC07-486A-924D-C7BDF3F81ACF}" srcOrd="0" destOrd="0" presId="urn:microsoft.com/office/officeart/2018/5/layout/IconCircleLabelList"/>
    <dgm:cxn modelId="{9D9E06C8-37DE-4B83-8507-D52B490A379D}" type="presParOf" srcId="{53A51D3F-6694-4D4F-8CAA-B4DBF10BF6FB}" destId="{2D70ACD1-1921-4C3D-B4B5-6B56625557CD}" srcOrd="0" destOrd="0" presId="urn:microsoft.com/office/officeart/2018/5/layout/IconCircleLabelList"/>
    <dgm:cxn modelId="{F26D7840-D289-45DF-BAB4-F42D9F974C03}" type="presParOf" srcId="{2D70ACD1-1921-4C3D-B4B5-6B56625557CD}" destId="{B80EB4C2-2427-4601-B871-501C045B21BC}" srcOrd="0" destOrd="0" presId="urn:microsoft.com/office/officeart/2018/5/layout/IconCircleLabelList"/>
    <dgm:cxn modelId="{BFD01050-DA30-4647-A291-4DAE5B4C60EF}" type="presParOf" srcId="{2D70ACD1-1921-4C3D-B4B5-6B56625557CD}" destId="{7D87964A-4728-409C-BD1A-625758A52980}" srcOrd="1" destOrd="0" presId="urn:microsoft.com/office/officeart/2018/5/layout/IconCircleLabelList"/>
    <dgm:cxn modelId="{14F6E556-CAE3-46CE-8EB0-7A5ABDE6D16A}" type="presParOf" srcId="{2D70ACD1-1921-4C3D-B4B5-6B56625557CD}" destId="{BF4B53D8-9C6C-4B3C-915A-7AEC098A9B62}" srcOrd="2" destOrd="0" presId="urn:microsoft.com/office/officeart/2018/5/layout/IconCircleLabelList"/>
    <dgm:cxn modelId="{7DF81C3F-123A-425C-A19E-7CBAFAADA68C}" type="presParOf" srcId="{2D70ACD1-1921-4C3D-B4B5-6B56625557CD}" destId="{2D0349AD-49C4-45D3-886E-5D07C5E7A99F}" srcOrd="3" destOrd="0" presId="urn:microsoft.com/office/officeart/2018/5/layout/IconCircleLabelList"/>
    <dgm:cxn modelId="{8ED2C7B0-1761-48AB-A318-4B4A6D1F8054}" type="presParOf" srcId="{53A51D3F-6694-4D4F-8CAA-B4DBF10BF6FB}" destId="{E60E667D-92FC-43D2-B8C3-73C354D45D28}" srcOrd="1" destOrd="0" presId="urn:microsoft.com/office/officeart/2018/5/layout/IconCircleLabelList"/>
    <dgm:cxn modelId="{BA42B7BC-3CDF-4DCD-8686-4070AAE75897}" type="presParOf" srcId="{53A51D3F-6694-4D4F-8CAA-B4DBF10BF6FB}" destId="{810ABAA0-B53D-4962-B84B-FDDCF86D0CA2}" srcOrd="2" destOrd="0" presId="urn:microsoft.com/office/officeart/2018/5/layout/IconCircleLabelList"/>
    <dgm:cxn modelId="{83B848F3-34E5-48FC-8F75-130539A2B98F}" type="presParOf" srcId="{810ABAA0-B53D-4962-B84B-FDDCF86D0CA2}" destId="{ED9BACB0-D94A-44EF-9D88-D9D11563DEC1}" srcOrd="0" destOrd="0" presId="urn:microsoft.com/office/officeart/2018/5/layout/IconCircleLabelList"/>
    <dgm:cxn modelId="{B06ADC7C-8182-49E5-9DDF-CEF0B7BCB1B1}" type="presParOf" srcId="{810ABAA0-B53D-4962-B84B-FDDCF86D0CA2}" destId="{D5A9E02E-813D-4FF4-B021-565CDA5A38B2}" srcOrd="1" destOrd="0" presId="urn:microsoft.com/office/officeart/2018/5/layout/IconCircleLabelList"/>
    <dgm:cxn modelId="{79D6C366-EFF4-4662-8694-F596C83722B3}" type="presParOf" srcId="{810ABAA0-B53D-4962-B84B-FDDCF86D0CA2}" destId="{2FA31C43-EC4D-4643-BDD9-AA19BDDB5C46}" srcOrd="2" destOrd="0" presId="urn:microsoft.com/office/officeart/2018/5/layout/IconCircleLabelList"/>
    <dgm:cxn modelId="{6E9F0519-A99D-4E12-9079-52EFE4FB4B2F}" type="presParOf" srcId="{810ABAA0-B53D-4962-B84B-FDDCF86D0CA2}" destId="{F0D9DEAD-FC07-486A-924D-C7BDF3F81AC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EB4C2-2427-4601-B871-501C045B21BC}">
      <dsp:nvSpPr>
        <dsp:cNvPr id="0" name=""/>
        <dsp:cNvSpPr/>
      </dsp:nvSpPr>
      <dsp:spPr>
        <a:xfrm>
          <a:off x="2044800" y="375668"/>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7964A-4728-409C-BD1A-625758A52980}">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349AD-49C4-45D3-886E-5D07C5E7A99F}">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u="sng" kern="1200">
              <a:hlinkClick xmlns:r="http://schemas.openxmlformats.org/officeDocument/2006/relationships" r:id="rId3"/>
            </a:rPr>
            <a:t>External v. guest access</a:t>
          </a:r>
          <a:r>
            <a:rPr lang="en-US" sz="2100" kern="1200"/>
            <a:t> in Microsoft Teams</a:t>
          </a:r>
        </a:p>
      </dsp:txBody>
      <dsp:txXfrm>
        <a:off x="1342800" y="3255669"/>
        <a:ext cx="3600000" cy="720000"/>
      </dsp:txXfrm>
    </dsp:sp>
    <dsp:sp modelId="{ED9BACB0-D94A-44EF-9D88-D9D11563DEC1}">
      <dsp:nvSpPr>
        <dsp:cNvPr id="0" name=""/>
        <dsp:cNvSpPr/>
      </dsp:nvSpPr>
      <dsp:spPr>
        <a:xfrm>
          <a:off x="6274800" y="375668"/>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02E-813D-4FF4-B021-565CDA5A38B2}">
      <dsp:nvSpPr>
        <dsp:cNvPr id="0" name=""/>
        <dsp:cNvSpPr/>
      </dsp:nvSpPr>
      <dsp:spPr>
        <a:xfrm>
          <a:off x="6742800" y="843669"/>
          <a:ext cx="1260000" cy="126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D9DEAD-FC07-486A-924D-C7BDF3F81ACF}">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u="sng" kern="1200">
              <a:hlinkClick xmlns:r="http://schemas.openxmlformats.org/officeDocument/2006/relationships" r:id="rId6"/>
            </a:rPr>
            <a:t>Limits and Specifications</a:t>
          </a:r>
          <a:r>
            <a:rPr lang="en-US" sz="2100" kern="1200"/>
            <a:t> for Microsoft Teams</a:t>
          </a:r>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4C4A5-69AD-4CA5-BB8F-BB0649195EA6}" type="datetimeFigureOut">
              <a:rPr lang="en-CA" smtClean="0"/>
              <a:t>2020-10-08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158E0-BDB7-49B5-A3A8-46870A3BD9B6}" type="slidenum">
              <a:rPr lang="en-CA" smtClean="0"/>
              <a:t>‹#›</a:t>
            </a:fld>
            <a:endParaRPr lang="en-CA"/>
          </a:p>
        </p:txBody>
      </p:sp>
    </p:spTree>
    <p:extLst>
      <p:ext uri="{BB962C8B-B14F-4D97-AF65-F5344CB8AC3E}">
        <p14:creationId xmlns:p14="http://schemas.microsoft.com/office/powerpoint/2010/main" val="365205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My name is Steve Young, I am a Cloud Solution architect specializing in the Data &amp; AI product set.</a:t>
            </a:r>
          </a:p>
          <a:p>
            <a:r>
              <a:rPr lang="en-US" dirty="0"/>
              <a:t>You were sent an invitation as your </a:t>
            </a:r>
            <a:r>
              <a:rPr lang="en-US" dirty="0" err="1"/>
              <a:t>organizationa</a:t>
            </a:r>
            <a:r>
              <a:rPr lang="en-US" dirty="0"/>
              <a:t> are involved in delivering the Data Modernization In A Day workshop, now rebranded to the Data Modernization Immersion workshop and changed to a virtual delivery. #Because </a:t>
            </a:r>
            <a:r>
              <a:rPr lang="en-US" dirty="0" err="1"/>
              <a:t>Covid</a:t>
            </a:r>
            <a:endParaRPr lang="en-US" dirty="0"/>
          </a:p>
          <a:p>
            <a:endParaRPr lang="en-US" dirty="0"/>
          </a:p>
          <a:p>
            <a:r>
              <a:rPr lang="en-US" dirty="0"/>
              <a:t>Go over agenda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9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deck of some slides if you need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4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9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Session, read the slide and go to the link to show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17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Session, read the slide and go to the link to show it.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619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Session, read the slide and go to the link to show it.</a:t>
            </a:r>
          </a:p>
          <a:p>
            <a:endParaRPr lang="en-US" dirty="0"/>
          </a:p>
          <a:p>
            <a:endParaRPr lang="en-US" dirty="0"/>
          </a:p>
          <a:p>
            <a:r>
              <a:rPr lang="en-US" dirty="0"/>
              <a:t>Lab 2 on the portal should be replaced with exercise 2 on lab 1</a:t>
            </a:r>
          </a:p>
          <a:p>
            <a:r>
              <a:rPr lang="en-US" dirty="0"/>
              <a:t>If provisioning is an issue, a plan B could be https://</a:t>
            </a:r>
            <a:r>
              <a:rPr lang="en-US" dirty="0" err="1"/>
              <a:t>docs.microsoft.com</a:t>
            </a:r>
            <a:r>
              <a:rPr lang="en-US" dirty="0"/>
              <a:t>/</a:t>
            </a:r>
            <a:r>
              <a:rPr lang="en-US" dirty="0" err="1"/>
              <a:t>en</a:t>
            </a:r>
            <a:r>
              <a:rPr lang="en-US" dirty="0"/>
              <a:t>-us/azure/</a:t>
            </a:r>
            <a:r>
              <a:rPr lang="en-US" dirty="0" err="1"/>
              <a:t>dms</a:t>
            </a:r>
            <a:r>
              <a:rPr lang="en-US" dirty="0"/>
              <a:t>/tutorial-</a:t>
            </a:r>
            <a:r>
              <a:rPr lang="en-US" dirty="0" err="1"/>
              <a:t>sql</a:t>
            </a:r>
            <a:r>
              <a:rPr lang="en-US" dirty="0"/>
              <a:t>-server-to-managed-instance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52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on lab.   See the slide in the previous section.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64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you would normally conclude a session</a:t>
            </a:r>
          </a:p>
          <a:p>
            <a:endParaRPr lang="en-US" dirty="0"/>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Reviewing highlights from the day ("what we learned") - remember to ask the attendee(s) what stood out as enlightening</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Reflecting on some specific questions that were asked and noting ones that require research &amp; follow-up</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Make it real – what should our customer/prospect do next?</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Putting what was learned into practice in the attendee's organization</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This is the most important aspect of closing out the session because it serves to build a bridge between the workshop and what comes next = actually planning &amp; executing the migration</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30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37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attended a session recently and this was the schedule</a:t>
            </a:r>
          </a:p>
          <a:p>
            <a:r>
              <a:rPr lang="en-US" dirty="0"/>
              <a:t>Lots of breaks,</a:t>
            </a:r>
          </a:p>
          <a:p>
            <a:r>
              <a:rPr lang="en-US" dirty="0"/>
              <a:t>No One likes to talk, like pulling teeth some times as the attendees can hide</a:t>
            </a:r>
          </a:p>
          <a:p>
            <a:r>
              <a:rPr lang="en-US" dirty="0"/>
              <a:t>For multi day – Teams has a Breakout room feature.</a:t>
            </a:r>
          </a:p>
        </p:txBody>
      </p:sp>
      <p:sp>
        <p:nvSpPr>
          <p:cNvPr id="4" name="Slide Number Placeholder 3"/>
          <p:cNvSpPr>
            <a:spLocks noGrp="1"/>
          </p:cNvSpPr>
          <p:nvPr>
            <p:ph type="sldNum" sz="quarter" idx="5"/>
          </p:nvPr>
        </p:nvSpPr>
        <p:spPr/>
        <p:txBody>
          <a:bodyPr/>
          <a:lstStyle/>
          <a:p>
            <a:fld id="{5B1158E0-BDB7-49B5-A3A8-46870A3BD9B6}" type="slidenum">
              <a:rPr lang="en-CA" smtClean="0"/>
              <a:t>18</a:t>
            </a:fld>
            <a:endParaRPr lang="en-CA"/>
          </a:p>
        </p:txBody>
      </p:sp>
    </p:spTree>
    <p:extLst>
      <p:ext uri="{BB962C8B-B14F-4D97-AF65-F5344CB8AC3E}">
        <p14:creationId xmlns:p14="http://schemas.microsoft.com/office/powerpoint/2010/main" val="387273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more about teams in a </a:t>
            </a:r>
            <a:r>
              <a:rPr lang="en-US"/>
              <a:t>later section.</a:t>
            </a:r>
          </a:p>
        </p:txBody>
      </p:sp>
      <p:sp>
        <p:nvSpPr>
          <p:cNvPr id="4" name="Slide Number Placeholder 3"/>
          <p:cNvSpPr>
            <a:spLocks noGrp="1"/>
          </p:cNvSpPr>
          <p:nvPr>
            <p:ph type="sldNum" sz="quarter" idx="5"/>
          </p:nvPr>
        </p:nvSpPr>
        <p:spPr/>
        <p:txBody>
          <a:bodyPr/>
          <a:lstStyle/>
          <a:p>
            <a:fld id="{5B1158E0-BDB7-49B5-A3A8-46870A3BD9B6}" type="slidenum">
              <a:rPr lang="en-CA" smtClean="0"/>
              <a:t>19</a:t>
            </a:fld>
            <a:endParaRPr lang="en-CA"/>
          </a:p>
        </p:txBody>
      </p:sp>
    </p:spTree>
    <p:extLst>
      <p:ext uri="{BB962C8B-B14F-4D97-AF65-F5344CB8AC3E}">
        <p14:creationId xmlns:p14="http://schemas.microsoft.com/office/powerpoint/2010/main" val="157438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This is an Open Office Hours, if you have a question, Please ask it.</a:t>
            </a:r>
          </a:p>
          <a:p>
            <a:r>
              <a:rPr lang="en-US" dirty="0"/>
              <a:t>Our goal is to  (Go over the agenda)</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006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Team, please ensure you have the "subtitles" box checked on for the presentation for accessibility reasons. Let me know if you need any support</a:t>
            </a:r>
            <a:endParaRPr lang="en-CA" dirty="0"/>
          </a:p>
        </p:txBody>
      </p:sp>
      <p:sp>
        <p:nvSpPr>
          <p:cNvPr id="4" name="Slide Number Placeholder 3"/>
          <p:cNvSpPr>
            <a:spLocks noGrp="1"/>
          </p:cNvSpPr>
          <p:nvPr>
            <p:ph type="sldNum" sz="quarter" idx="5"/>
          </p:nvPr>
        </p:nvSpPr>
        <p:spPr/>
        <p:txBody>
          <a:bodyPr/>
          <a:lstStyle/>
          <a:p>
            <a:fld id="{5B1158E0-BDB7-49B5-A3A8-46870A3BD9B6}" type="slidenum">
              <a:rPr lang="en-CA" smtClean="0"/>
              <a:t>25</a:t>
            </a:fld>
            <a:endParaRPr lang="en-CA"/>
          </a:p>
        </p:txBody>
      </p:sp>
    </p:spTree>
    <p:extLst>
      <p:ext uri="{BB962C8B-B14F-4D97-AF65-F5344CB8AC3E}">
        <p14:creationId xmlns:p14="http://schemas.microsoft.com/office/powerpoint/2010/main" val="80253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090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22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104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244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916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FF429-FAA5-4282-A6FD-4E9B8632D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73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15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A1BC0-61FA-4BA3-B576-299C0A4980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84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EA1BC0-61FA-4BA3-B576-299C0A4980C2}" type="slidenum">
              <a:rPr lang="en-US" smtClean="0"/>
              <a:t>44</a:t>
            </a:fld>
            <a:endParaRPr lang="en-US"/>
          </a:p>
        </p:txBody>
      </p:sp>
    </p:spTree>
    <p:extLst>
      <p:ext uri="{BB962C8B-B14F-4D97-AF65-F5344CB8AC3E}">
        <p14:creationId xmlns:p14="http://schemas.microsoft.com/office/powerpoint/2010/main" val="128310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Takeaways</a:t>
            </a:r>
          </a:p>
          <a:p>
            <a:endParaRPr lang="en-US" dirty="0"/>
          </a:p>
          <a:p>
            <a:r>
              <a:rPr lang="en-US" dirty="0"/>
              <a:t>This slide deck has links that will take you to the discussed content</a:t>
            </a:r>
          </a:p>
          <a:p>
            <a:endParaRPr lang="en-US" dirty="0"/>
          </a:p>
          <a:p>
            <a:r>
              <a:rPr lang="en-US" dirty="0"/>
              <a:t>Go to the Site.</a:t>
            </a:r>
          </a:p>
        </p:txBody>
      </p:sp>
      <p:sp>
        <p:nvSpPr>
          <p:cNvPr id="4" name="Slide Number Placeholder 3"/>
          <p:cNvSpPr>
            <a:spLocks noGrp="1"/>
          </p:cNvSpPr>
          <p:nvPr>
            <p:ph type="sldNum" sz="quarter" idx="5"/>
          </p:nvPr>
        </p:nvSpPr>
        <p:spPr/>
        <p:txBody>
          <a:bodyPr/>
          <a:lstStyle/>
          <a:p>
            <a:fld id="{5B1158E0-BDB7-49B5-A3A8-46870A3BD9B6}" type="slidenum">
              <a:rPr lang="en-CA" smtClean="0"/>
              <a:t>3</a:t>
            </a:fld>
            <a:endParaRPr lang="en-CA"/>
          </a:p>
        </p:txBody>
      </p:sp>
    </p:spTree>
    <p:extLst>
      <p:ext uri="{BB962C8B-B14F-4D97-AF65-F5344CB8AC3E}">
        <p14:creationId xmlns:p14="http://schemas.microsoft.com/office/powerpoint/2010/main" val="4278896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current content and session changes from June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26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42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compressed </a:t>
            </a:r>
            <a:r>
              <a:rPr kumimoji="0" lang="en-US" sz="1200" b="0" i="0" u="none" strike="noStrike" kern="1200" cap="none" spc="-29" normalizeH="0" baseline="0" noProof="0" dirty="0">
                <a:ln w="3175">
                  <a:noFill/>
                </a:ln>
                <a:solidFill>
                  <a:srgbClr val="505050"/>
                </a:solidFill>
                <a:effectLst/>
                <a:uLnTx/>
                <a:uFillTx/>
                <a:latin typeface="Segoe UI" panose="020B0502040204020203" pitchFamily="34" charset="0"/>
                <a:ea typeface="+mn-ea"/>
                <a:cs typeface="Segoe UI" panose="020B0502040204020203" pitchFamily="34" charset="0"/>
              </a:rPr>
              <a:t>1-day interactive workshop  which covers the value &amp; a sample process for migrating apps &amp; databases to Microsoft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9" normalizeH="0" baseline="0" noProof="0" dirty="0">
              <a:ln w="3175">
                <a:noFill/>
              </a:ln>
              <a:solidFill>
                <a:srgbClr val="50505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9" normalizeH="0" baseline="0" noProof="0" dirty="0">
                <a:ln w="3175">
                  <a:noFill/>
                </a:ln>
                <a:solidFill>
                  <a:srgbClr val="505050"/>
                </a:solidFill>
                <a:effectLst/>
                <a:uLnTx/>
                <a:uFillTx/>
                <a:latin typeface="Segoe UI" panose="020B0502040204020203" pitchFamily="34" charset="0"/>
                <a:ea typeface="+mn-ea"/>
                <a:cs typeface="Segoe UI" panose="020B0502040204020203" pitchFamily="34" charset="0"/>
              </a:rPr>
              <a:t>The goals are important to review as it should focus your message as you deliver the session.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 This workshop is meant to Help move your customers from the Envision stage to an actual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Helps move the sales process along</a:t>
            </a:r>
            <a:endParaRPr kumimoji="0" lang="en-US" sz="1200" b="0" i="0" u="none" strike="noStrike" kern="1200" cap="none" spc="-29" normalizeH="0" baseline="0" noProof="0" dirty="0">
              <a:ln w="3175">
                <a:noFill/>
              </a:ln>
              <a:solidFill>
                <a:srgbClr val="505050"/>
              </a:solidFill>
              <a:effectLst/>
              <a:uLnTx/>
              <a:uFillTx/>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A1BC0-61FA-4BA3-B576-299C0A4980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35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only session, more are being added such as </a:t>
            </a:r>
            <a:r>
              <a:rPr kumimoji="0" lang="en-US" sz="1200" b="0" i="1"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(Analytics, AI, Cloud Native, .NET Modernization, Infrastructure Migration, and WVD)</a:t>
            </a:r>
            <a:r>
              <a:rPr kumimoji="0" lang="en-US" sz="1200" b="0" i="0" u="none" strike="noStrike" kern="120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A1BC0-61FA-4BA3-B576-299C0A4980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77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modified agenda.  Same content, but One HOL</a:t>
            </a:r>
          </a:p>
          <a:p>
            <a:endParaRPr lang="en-US" dirty="0"/>
          </a:p>
          <a:p>
            <a:r>
              <a:rPr lang="en-US" dirty="0"/>
              <a:t>Review the agenda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A1BC0-61FA-4BA3-B576-299C0A4980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4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email – read the slide, </a:t>
            </a:r>
          </a:p>
        </p:txBody>
      </p:sp>
      <p:sp>
        <p:nvSpPr>
          <p:cNvPr id="4" name="Slide Number Placeholder 3"/>
          <p:cNvSpPr>
            <a:spLocks noGrp="1"/>
          </p:cNvSpPr>
          <p:nvPr>
            <p:ph type="sldNum" sz="quarter" idx="10"/>
          </p:nvPr>
        </p:nvSpPr>
        <p:spPr/>
        <p:txBody>
          <a:bodyPr/>
          <a:lstStyle/>
          <a:p>
            <a:fld id="{DAEA1BC0-61FA-4BA3-B576-299C0A4980C2}" type="slidenum">
              <a:rPr lang="en-US" smtClean="0"/>
              <a:t>8</a:t>
            </a:fld>
            <a:endParaRPr lang="en-US"/>
          </a:p>
        </p:txBody>
      </p:sp>
    </p:spTree>
    <p:extLst>
      <p:ext uri="{BB962C8B-B14F-4D97-AF65-F5344CB8AC3E}">
        <p14:creationId xmlns:p14="http://schemas.microsoft.com/office/powerpoint/2010/main" val="367079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Email – read the slide</a:t>
            </a:r>
          </a:p>
          <a:p>
            <a:r>
              <a:rPr lang="en-US" dirty="0"/>
              <a:t>A bit of a word salad, but let me put the link in the GitHub repo</a:t>
            </a:r>
          </a:p>
        </p:txBody>
      </p:sp>
      <p:sp>
        <p:nvSpPr>
          <p:cNvPr id="4" name="Slide Number Placeholder 3"/>
          <p:cNvSpPr>
            <a:spLocks noGrp="1"/>
          </p:cNvSpPr>
          <p:nvPr>
            <p:ph type="sldNum" sz="quarter" idx="10"/>
          </p:nvPr>
        </p:nvSpPr>
        <p:spPr/>
        <p:txBody>
          <a:bodyPr/>
          <a:lstStyle/>
          <a:p>
            <a:fld id="{DAEA1BC0-61FA-4BA3-B576-299C0A4980C2}" type="slidenum">
              <a:rPr lang="en-US" smtClean="0"/>
              <a:t>9</a:t>
            </a:fld>
            <a:endParaRPr lang="en-US"/>
          </a:p>
        </p:txBody>
      </p:sp>
    </p:spTree>
    <p:extLst>
      <p:ext uri="{BB962C8B-B14F-4D97-AF65-F5344CB8AC3E}">
        <p14:creationId xmlns:p14="http://schemas.microsoft.com/office/powerpoint/2010/main" val="454838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D16D-AAA9-4B14-830D-01ADAD7C5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170A50-3E4F-44B5-8E05-2157A0014B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9B473C-D98D-4720-976E-6FE08FBAD947}"/>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800C0972-EFF1-43B6-B665-993E34257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495FB-4B93-487A-ADDA-9E6C63F14786}"/>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91488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1CDA-CA02-4C0F-823A-F493611BF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8D0470-BAFE-4E94-8888-6C6152D27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33B01-4D78-4721-BD8C-47510046602E}"/>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7320DB89-2280-4A32-8AAC-C88ED3184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54AC3-8F8D-4F50-A2EB-BD4ECE97C814}"/>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3607680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8" name="Text Placeholder 4"/>
          <p:cNvSpPr>
            <a:spLocks noGrp="1"/>
          </p:cNvSpPr>
          <p:nvPr>
            <p:ph type="body" sz="quarter" idx="11"/>
          </p:nvPr>
        </p:nvSpPr>
        <p:spPr>
          <a:xfrm>
            <a:off x="269243" y="348575"/>
            <a:ext cx="6274973" cy="669927"/>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2" y="2084173"/>
            <a:ext cx="3137515" cy="1277489"/>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655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4121"/>
          </a:xfrm>
        </p:spPr>
        <p:txBody>
          <a:bodyPr/>
          <a:lstStyle>
            <a:lvl1pPr marL="0" indent="0">
              <a:buNone/>
              <a:defRPr>
                <a:solidFill>
                  <a:srgbClr val="505050"/>
                </a:solidFill>
              </a:defRPr>
            </a:lvl1pPr>
          </a:lstStyle>
          <a:p>
            <a:r>
              <a:rPr lang="en-US"/>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9" name="Text Placeholder 8"/>
          <p:cNvSpPr>
            <a:spLocks noGrp="1"/>
          </p:cNvSpPr>
          <p:nvPr>
            <p:ph type="body" sz="quarter" idx="14"/>
          </p:nvPr>
        </p:nvSpPr>
        <p:spPr>
          <a:xfrm>
            <a:off x="269239" y="1218282"/>
            <a:ext cx="4930336" cy="1871282"/>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15" indent="0">
              <a:buNone/>
              <a:defRPr/>
            </a:lvl2pPr>
            <a:lvl3pPr marL="560027" indent="0">
              <a:buNone/>
              <a:defRPr/>
            </a:lvl3pPr>
            <a:lvl4pPr marL="784036" indent="0">
              <a:buNone/>
              <a:defRPr/>
            </a:lvl4pPr>
            <a:lvl5pPr marL="1008047" indent="0">
              <a:buNone/>
              <a:defRPr/>
            </a:lvl5p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821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9" name="Text Placeholder 4"/>
          <p:cNvSpPr>
            <a:spLocks noGrp="1"/>
          </p:cNvSpPr>
          <p:nvPr>
            <p:ph type="body" sz="quarter" idx="10"/>
          </p:nvPr>
        </p:nvSpPr>
        <p:spPr>
          <a:xfrm>
            <a:off x="269418" y="271582"/>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452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6"/>
            <a:ext cx="8082585" cy="832631"/>
          </a:xfrm>
        </p:spPr>
        <p:txBody>
          <a:bodyPr lIns="146304" tIns="91440" rIns="146304" bIns="91440"/>
          <a:lstStyle>
            <a:lvl1pPr marL="0" indent="0">
              <a:lnSpc>
                <a:spcPct val="90000"/>
              </a:lnSpc>
              <a:buFontTx/>
              <a:buNone/>
              <a:defRPr sz="4703">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10" name="Text Placeholder 4"/>
          <p:cNvSpPr>
            <a:spLocks noGrp="1"/>
          </p:cNvSpPr>
          <p:nvPr>
            <p:ph type="body" sz="quarter" idx="10"/>
          </p:nvPr>
        </p:nvSpPr>
        <p:spPr>
          <a:xfrm>
            <a:off x="269419" y="271582"/>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7591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271582"/>
            <a:ext cx="6274790"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71"/>
            <a:ext cx="2689274" cy="2510690"/>
          </a:xfrm>
        </p:spPr>
        <p:txBody>
          <a:bodyPr lIns="182880" tIns="146304" bIns="146304">
            <a:noAutofit/>
          </a:bodyPr>
          <a:lstStyle>
            <a:lvl1pPr marL="0" indent="0">
              <a:lnSpc>
                <a:spcPct val="90000"/>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Segoe Pro"/>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39082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Tree>
    <p:extLst>
      <p:ext uri="{BB962C8B-B14F-4D97-AF65-F5344CB8AC3E}">
        <p14:creationId xmlns:p14="http://schemas.microsoft.com/office/powerpoint/2010/main" val="29807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63823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400317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Tree>
    <p:extLst>
      <p:ext uri="{BB962C8B-B14F-4D97-AF65-F5344CB8AC3E}">
        <p14:creationId xmlns:p14="http://schemas.microsoft.com/office/powerpoint/2010/main" val="402888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8" name="Text Placeholder 4"/>
          <p:cNvSpPr>
            <a:spLocks noGrp="1"/>
          </p:cNvSpPr>
          <p:nvPr>
            <p:ph type="body" sz="quarter" idx="11"/>
          </p:nvPr>
        </p:nvSpPr>
        <p:spPr>
          <a:xfrm>
            <a:off x="269242" y="348574"/>
            <a:ext cx="6274973"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2"/>
            <a:ext cx="3137515" cy="2689656"/>
          </a:xfrm>
        </p:spPr>
        <p:txBody>
          <a:bodyPr/>
          <a:lstStyle>
            <a:lvl1pPr marL="0" indent="0">
              <a:lnSpc>
                <a:spcPct val="100000"/>
              </a:lnSpc>
              <a:spcBef>
                <a:spcPts val="0"/>
              </a:spcBef>
              <a:spcAft>
                <a:spcPts val="2941"/>
              </a:spcAft>
              <a:buNone/>
              <a:defRPr sz="1765">
                <a:latin typeface="+mn-lt"/>
              </a:defRPr>
            </a:lvl1pPr>
            <a:lvl2pPr marL="3111" indent="0">
              <a:lnSpc>
                <a:spcPts val="1420"/>
              </a:lnSpc>
              <a:spcBef>
                <a:spcPts val="0"/>
              </a:spcBef>
              <a:spcAft>
                <a:spcPts val="1175"/>
              </a:spcAft>
              <a:buNone/>
              <a:defRPr sz="1273"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504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2754-323B-4971-82E8-A4D4D4976C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ECC1A6-E34D-470D-84AF-968C21DF45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2EEEA-F203-489A-9664-8DD2304E2131}"/>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20A7A9ED-5037-4FF3-8E62-79454D828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445D2-60DB-410E-AEF2-603066209FA2}"/>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138792933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a:t>Click icon to add picture</a:t>
            </a:r>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80" indent="0">
              <a:buNone/>
              <a:defRPr/>
            </a:lvl2pPr>
            <a:lvl3pPr marL="560134" indent="0">
              <a:buNone/>
              <a:defRPr/>
            </a:lvl3pPr>
            <a:lvl4pPr marL="784187" indent="0">
              <a:buNone/>
              <a:defRPr/>
            </a:lvl4pPr>
            <a:lvl5pPr marL="1008241" indent="0">
              <a:buNone/>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60467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4936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5"/>
            <a:ext cx="8082585" cy="663892"/>
          </a:xfrm>
        </p:spPr>
        <p:txBody>
          <a:bodyPr lIns="146304" tIns="91440" rIns="146304" bIns="91440"/>
          <a:lstStyle>
            <a:lvl1pPr marL="0" indent="0">
              <a:lnSpc>
                <a:spcPct val="90000"/>
              </a:lnSpc>
              <a:buFontTx/>
              <a:buNone/>
              <a:defRPr sz="4704">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10" name="Text Placeholder 4"/>
          <p:cNvSpPr>
            <a:spLocks noGrp="1"/>
          </p:cNvSpPr>
          <p:nvPr>
            <p:ph type="body" sz="quarter" idx="10"/>
          </p:nvPr>
        </p:nvSpPr>
        <p:spPr>
          <a:xfrm>
            <a:off x="269418"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42654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6"/>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Pro"/>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pPr defTabSz="914192"/>
            <a:fld id="{27258FFF-F925-446B-8502-81C933981705}" type="slidenum">
              <a:rPr lang="en-US" smtClean="0"/>
              <a:pPr defTabSz="914192"/>
              <a:t>‹#›</a:t>
            </a:fld>
            <a:endParaRPr lang="en-US"/>
          </a:p>
        </p:txBody>
      </p:sp>
    </p:spTree>
    <p:extLst>
      <p:ext uri="{BB962C8B-B14F-4D97-AF65-F5344CB8AC3E}">
        <p14:creationId xmlns:p14="http://schemas.microsoft.com/office/powerpoint/2010/main" val="4512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Tree>
    <p:extLst>
      <p:ext uri="{BB962C8B-B14F-4D97-AF65-F5344CB8AC3E}">
        <p14:creationId xmlns:p14="http://schemas.microsoft.com/office/powerpoint/2010/main" val="35076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089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1"/>
          </p:nvPr>
        </p:nvSpPr>
        <p:spPr>
          <a:xfrm>
            <a:off x="269240" y="1189179"/>
            <a:ext cx="11655840" cy="2018835"/>
          </a:xfrm>
          <a:prstGeom prst="rect">
            <a:avLst/>
          </a:prstGeom>
        </p:spPr>
        <p:txBody>
          <a:bodyPr/>
          <a:lstStyle>
            <a:lvl1pPr marL="0" indent="0">
              <a:buNone/>
              <a:defRPr/>
            </a:lvl1pPr>
            <a:lvl2pPr marL="27994" indent="0">
              <a:buNone/>
              <a:defRPr sz="1961"/>
            </a:lvl2pPr>
            <a:lvl3pPr marL="219302" indent="0">
              <a:buNone/>
              <a:defRPr sz="1961"/>
            </a:lvl3pPr>
            <a:lvl4pPr marL="466599" indent="0">
              <a:buNone/>
              <a:defRPr sz="1765"/>
            </a:lvl4pPr>
            <a:lvl5pPr marL="7247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48212" y="6437243"/>
            <a:ext cx="3859607" cy="134483"/>
          </a:xfrm>
          <a:prstGeom prst="rect">
            <a:avLst/>
          </a:prstGeom>
        </p:spPr>
        <p:txBody>
          <a:bodyPr/>
          <a:lstStyle/>
          <a:p>
            <a:r>
              <a:rPr lang="en-US">
                <a:solidFill>
                  <a:srgbClr val="212745"/>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defTabSz="913841"/>
            <a:fld id="{27258FFF-F925-446B-8502-81C933981705}" type="slidenum">
              <a:rPr lang="en-US" smtClean="0">
                <a:solidFill>
                  <a:srgbClr val="212745"/>
                </a:solidFill>
              </a:rPr>
              <a:pPr defTabSz="913841"/>
              <a:t>‹#›</a:t>
            </a:fld>
            <a:endParaRPr lang="en-US">
              <a:solidFill>
                <a:srgbClr val="212745"/>
              </a:solidFill>
            </a:endParaRPr>
          </a:p>
        </p:txBody>
      </p:sp>
    </p:spTree>
    <p:extLst>
      <p:ext uri="{BB962C8B-B14F-4D97-AF65-F5344CB8AC3E}">
        <p14:creationId xmlns:p14="http://schemas.microsoft.com/office/powerpoint/2010/main" val="340162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69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80"/>
            <a:ext cx="11655840" cy="2018835"/>
          </a:xfrm>
        </p:spPr>
        <p:txBody>
          <a:bodyPr/>
          <a:lstStyle>
            <a:lvl1pPr marL="0" indent="0">
              <a:buNone/>
              <a:defRPr>
                <a:gradFill>
                  <a:gsLst>
                    <a:gs pos="2920">
                      <a:schemeClr val="tx2"/>
                    </a:gs>
                    <a:gs pos="39000">
                      <a:schemeClr val="tx2"/>
                    </a:gs>
                  </a:gsLst>
                  <a:lin ang="5400000" scaled="0"/>
                </a:gradFill>
              </a:defRPr>
            </a:lvl1pPr>
            <a:lvl2pPr marL="27989" indent="0">
              <a:buNone/>
              <a:defRPr sz="1961"/>
            </a:lvl2pPr>
            <a:lvl3pPr marL="219260" indent="0">
              <a:buNone/>
              <a:defRPr sz="1961"/>
            </a:lvl3pPr>
            <a:lvl4pPr marL="466509" indent="0">
              <a:buNone/>
              <a:defRPr sz="1765"/>
            </a:lvl4pPr>
            <a:lvl5pPr marL="72464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2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4" y="1189181"/>
            <a:ext cx="11653521" cy="1537199"/>
          </a:xfrm>
        </p:spPr>
        <p:txBody>
          <a:bodyPr/>
          <a:lstStyle>
            <a:lvl1pPr marL="0" indent="0">
              <a:buNone/>
              <a:defRPr sz="2129">
                <a:solidFill>
                  <a:srgbClr val="191919"/>
                </a:solidFill>
              </a:defRPr>
            </a:lvl1pPr>
            <a:lvl2pPr marL="609117" indent="-243646">
              <a:defRPr sz="1866">
                <a:solidFill>
                  <a:srgbClr val="191919"/>
                </a:solidFill>
              </a:defRPr>
            </a:lvl2pPr>
            <a:lvl3pPr marL="974587" indent="-243646">
              <a:defRPr sz="1600">
                <a:solidFill>
                  <a:srgbClr val="191919"/>
                </a:solidFill>
              </a:defRPr>
            </a:lvl3pPr>
            <a:lvl4pPr marL="1340055" indent="-243646">
              <a:defRPr sz="1400">
                <a:solidFill>
                  <a:srgbClr val="191919"/>
                </a:solidFill>
              </a:defRPr>
            </a:lvl4pPr>
            <a:lvl5pPr marL="1705526" indent="-243646">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4" y="1028738"/>
            <a:ext cx="10959008" cy="321433"/>
          </a:xfrm>
        </p:spPr>
        <p:txBody>
          <a:bodyPr anchor="b">
            <a:noAutofit/>
          </a:bodyPr>
          <a:lstStyle>
            <a:lvl1pPr marL="0" indent="0">
              <a:buNone/>
              <a:defRPr sz="1866" b="0">
                <a:solidFill>
                  <a:srgbClr val="2E2E2E"/>
                </a:solidFill>
                <a:latin typeface="+mj-lt"/>
              </a:defRPr>
            </a:lvl1pPr>
            <a:lvl2pPr marL="609117" indent="0">
              <a:buNone/>
              <a:defRPr sz="2663" b="1"/>
            </a:lvl2pPr>
            <a:lvl3pPr marL="1218233" indent="0">
              <a:buNone/>
              <a:defRPr sz="2400" b="1"/>
            </a:lvl3pPr>
            <a:lvl4pPr marL="1827350" indent="0">
              <a:buNone/>
              <a:defRPr sz="2129" b="1"/>
            </a:lvl4pPr>
            <a:lvl5pPr marL="2436467" indent="0">
              <a:buNone/>
              <a:defRPr sz="2129" b="1"/>
            </a:lvl5pPr>
            <a:lvl6pPr marL="3045584" indent="0">
              <a:buNone/>
              <a:defRPr sz="2129" b="1"/>
            </a:lvl6pPr>
            <a:lvl7pPr marL="3654698" indent="0">
              <a:buNone/>
              <a:defRPr sz="2129" b="1"/>
            </a:lvl7pPr>
            <a:lvl8pPr marL="4263816" indent="0">
              <a:buNone/>
              <a:defRPr sz="2129" b="1"/>
            </a:lvl8pPr>
            <a:lvl9pPr marL="4872933" indent="0">
              <a:buNone/>
              <a:defRPr sz="2129" b="1"/>
            </a:lvl9pPr>
          </a:lstStyle>
          <a:p>
            <a:pPr lvl="0"/>
            <a:r>
              <a:rPr lang="en-US"/>
              <a:t>Click to edit Master text styles</a:t>
            </a:r>
          </a:p>
        </p:txBody>
      </p:sp>
      <p:sp>
        <p:nvSpPr>
          <p:cNvPr id="7" name="Title Placeholder 1"/>
          <p:cNvSpPr>
            <a:spLocks noGrp="1"/>
          </p:cNvSpPr>
          <p:nvPr>
            <p:ph type="title"/>
          </p:nvPr>
        </p:nvSpPr>
        <p:spPr>
          <a:xfrm>
            <a:off x="609600" y="300302"/>
            <a:ext cx="10972800" cy="69030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p:cNvSpPr>
            <a:spLocks noGrp="1"/>
          </p:cNvSpPr>
          <p:nvPr>
            <p:ph type="sldNum" sz="quarter" idx="4"/>
          </p:nvPr>
        </p:nvSpPr>
        <p:spPr>
          <a:xfrm>
            <a:off x="9042400" y="6491873"/>
            <a:ext cx="2844800" cy="366183"/>
          </a:xfrm>
          <a:prstGeom prst="rect">
            <a:avLst/>
          </a:prstGeom>
        </p:spPr>
        <p:txBody>
          <a:bodyPr vert="horz" lIns="91440" tIns="45720" rIns="91440" bIns="45720" rtlCol="0" anchor="ctr"/>
          <a:lstStyle>
            <a:lvl1pPr algn="r">
              <a:defRPr sz="933">
                <a:solidFill>
                  <a:schemeClr val="bg1"/>
                </a:solidFill>
              </a:defRPr>
            </a:lvl1pPr>
          </a:lstStyle>
          <a:p>
            <a:pPr defTabSz="913841"/>
            <a:fld id="{075B75BD-B1B1-462D-986F-1F6FD455DE68}" type="slidenum">
              <a:rPr lang="en-US" smtClean="0">
                <a:solidFill>
                  <a:srgbClr val="FFFFFF"/>
                </a:solidFill>
              </a:rPr>
              <a:pPr defTabSz="913841"/>
              <a:t>‹#›</a:t>
            </a:fld>
            <a:endParaRPr lang="en-US">
              <a:solidFill>
                <a:srgbClr val="FFFFFF"/>
              </a:solidFill>
            </a:endParaRPr>
          </a:p>
        </p:txBody>
      </p:sp>
    </p:spTree>
    <p:extLst>
      <p:ext uri="{BB962C8B-B14F-4D97-AF65-F5344CB8AC3E}">
        <p14:creationId xmlns:p14="http://schemas.microsoft.com/office/powerpoint/2010/main" val="281445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bg>
      <p:bgPr>
        <a:solidFill>
          <a:srgbClr val="0078D4"/>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41795" y="585788"/>
            <a:ext cx="1345996" cy="292608"/>
          </a:xfrm>
          <a:prstGeom prst="rect">
            <a:avLst/>
          </a:prstGeom>
        </p:spPr>
      </p:pic>
      <p:sp>
        <p:nvSpPr>
          <p:cNvPr id="9" name="Title 1"/>
          <p:cNvSpPr>
            <a:spLocks noGrp="1"/>
          </p:cNvSpPr>
          <p:nvPr>
            <p:ph type="title" hasCustomPrompt="1"/>
          </p:nvPr>
        </p:nvSpPr>
        <p:spPr>
          <a:xfrm>
            <a:off x="531572" y="2835522"/>
            <a:ext cx="5829757"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31573" y="4495252"/>
            <a:ext cx="4572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Graphic 6">
            <a:extLst>
              <a:ext uri="{FF2B5EF4-FFF2-40B4-BE49-F238E27FC236}">
                <a16:creationId xmlns:a16="http://schemas.microsoft.com/office/drawing/2014/main" id="{AAA296DB-6C8B-47E3-BBFA-72C3E77D51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88886" y="1438769"/>
            <a:ext cx="4903114" cy="5419231"/>
          </a:xfrm>
          <a:prstGeom prst="rect">
            <a:avLst/>
          </a:prstGeom>
        </p:spPr>
      </p:pic>
    </p:spTree>
    <p:extLst>
      <p:ext uri="{BB962C8B-B14F-4D97-AF65-F5344CB8AC3E}">
        <p14:creationId xmlns:p14="http://schemas.microsoft.com/office/powerpoint/2010/main" val="1746918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3060-14B8-4D17-8328-E41FE81E52EA}"/>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3F1C625D-CF28-4179-A2E8-BF4422AAAEA5}"/>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62D472-C53A-4A93-8D35-0FB9BC322303}"/>
              </a:ext>
            </a:extLst>
          </p:cNvPr>
          <p:cNvSpPr>
            <a:spLocks noGrp="1"/>
          </p:cNvSpPr>
          <p:nvPr>
            <p:ph type="dt" sz="half" idx="10"/>
          </p:nvPr>
        </p:nvSpPr>
        <p:spPr/>
        <p:txBody>
          <a:bodyPr/>
          <a:lstStyle/>
          <a:p>
            <a:fld id="{3C8591F9-31AB-4C8D-9DE2-F5C9B6F94CDD}" type="datetimeFigureOut">
              <a:rPr lang="en-US" smtClean="0"/>
              <a:t>10/8/20</a:t>
            </a:fld>
            <a:endParaRPr lang="en-US"/>
          </a:p>
        </p:txBody>
      </p:sp>
      <p:sp>
        <p:nvSpPr>
          <p:cNvPr id="5" name="Footer Placeholder 4">
            <a:extLst>
              <a:ext uri="{FF2B5EF4-FFF2-40B4-BE49-F238E27FC236}">
                <a16:creationId xmlns:a16="http://schemas.microsoft.com/office/drawing/2014/main" id="{29827332-1173-4BB3-8261-2843B4CBF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E6490-EE9A-4D3C-8F78-85F11C147B6B}"/>
              </a:ext>
            </a:extLst>
          </p:cNvPr>
          <p:cNvSpPr>
            <a:spLocks noGrp="1"/>
          </p:cNvSpPr>
          <p:nvPr>
            <p:ph type="sldNum" sz="quarter" idx="12"/>
          </p:nvPr>
        </p:nvSpPr>
        <p:spPr/>
        <p:txBody>
          <a:bodyPr/>
          <a:lstStyle/>
          <a:p>
            <a:fld id="{D3CAEC0C-0F34-4920-943B-D6AB75C39B83}" type="slidenum">
              <a:rPr lang="en-US" smtClean="0"/>
              <a:t>‹#›</a:t>
            </a:fld>
            <a:endParaRPr lang="en-US"/>
          </a:p>
        </p:txBody>
      </p:sp>
    </p:spTree>
    <p:extLst>
      <p:ext uri="{BB962C8B-B14F-4D97-AF65-F5344CB8AC3E}">
        <p14:creationId xmlns:p14="http://schemas.microsoft.com/office/powerpoint/2010/main" val="363850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a:prstGeom prst="rect">
            <a:avLst/>
          </a:prstGeo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48212" y="6437243"/>
            <a:ext cx="3859607" cy="134483"/>
          </a:xfrm>
          <a:prstGeom prst="rect">
            <a:avLst/>
          </a:prstGeom>
        </p:spPr>
        <p:txBody>
          <a:bodyPr/>
          <a:lstStyle/>
          <a:p>
            <a:r>
              <a:rPr lang="en-US">
                <a:solidFill>
                  <a:srgbClr val="212745"/>
                </a:solidFill>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defTabSz="914016"/>
            <a:fld id="{27258FFF-F925-446B-8502-81C933981705}" type="slidenum">
              <a:rPr lang="en-US" smtClean="0">
                <a:solidFill>
                  <a:srgbClr val="212745"/>
                </a:solidFill>
              </a:rPr>
              <a:pPr defTabSz="914016"/>
              <a:t>‹#›</a:t>
            </a:fld>
            <a:endParaRPr lang="en-US">
              <a:solidFill>
                <a:srgbClr val="212745"/>
              </a:solidFill>
            </a:endParaRPr>
          </a:p>
        </p:txBody>
      </p:sp>
    </p:spTree>
    <p:extLst>
      <p:ext uri="{BB962C8B-B14F-4D97-AF65-F5344CB8AC3E}">
        <p14:creationId xmlns:p14="http://schemas.microsoft.com/office/powerpoint/2010/main" val="8717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7994" indent="0">
              <a:buNone/>
              <a:defRPr sz="1961"/>
            </a:lvl2pPr>
            <a:lvl3pPr marL="219302" indent="0">
              <a:buNone/>
              <a:defRPr sz="1961"/>
            </a:lvl3pPr>
            <a:lvl4pPr marL="466599" indent="0">
              <a:buNone/>
              <a:defRPr sz="1765"/>
            </a:lvl4pPr>
            <a:lvl5pPr marL="7247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3" y="1189180"/>
            <a:ext cx="11653521" cy="1537199"/>
          </a:xfrm>
        </p:spPr>
        <p:txBody>
          <a:bodyPr/>
          <a:lstStyle>
            <a:lvl1pPr marL="0" indent="0">
              <a:buNone/>
              <a:defRPr sz="2130">
                <a:solidFill>
                  <a:srgbClr val="191919"/>
                </a:solidFill>
              </a:defRPr>
            </a:lvl1pPr>
            <a:lvl2pPr marL="609234" indent="-243693">
              <a:defRPr sz="1866">
                <a:solidFill>
                  <a:srgbClr val="191919"/>
                </a:solidFill>
              </a:defRPr>
            </a:lvl2pPr>
            <a:lvl3pPr marL="974774" indent="-243693">
              <a:defRPr sz="1600">
                <a:solidFill>
                  <a:srgbClr val="191919"/>
                </a:solidFill>
              </a:defRPr>
            </a:lvl3pPr>
            <a:lvl4pPr marL="1340313" indent="-243693">
              <a:defRPr sz="1400">
                <a:solidFill>
                  <a:srgbClr val="191919"/>
                </a:solidFill>
              </a:defRPr>
            </a:lvl4pPr>
            <a:lvl5pPr marL="1705854" indent="-243693">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3" y="1028737"/>
            <a:ext cx="10959008" cy="321433"/>
          </a:xfrm>
        </p:spPr>
        <p:txBody>
          <a:bodyPr anchor="b">
            <a:noAutofit/>
          </a:bodyPr>
          <a:lstStyle>
            <a:lvl1pPr marL="0" indent="0">
              <a:buNone/>
              <a:defRPr sz="1866" b="0">
                <a:solidFill>
                  <a:srgbClr val="2E2E2E"/>
                </a:solidFill>
                <a:latin typeface="+mj-lt"/>
              </a:defRPr>
            </a:lvl1pPr>
            <a:lvl2pPr marL="609234" indent="0">
              <a:buNone/>
              <a:defRPr sz="2664" b="1"/>
            </a:lvl2pPr>
            <a:lvl3pPr marL="1218467" indent="0">
              <a:buNone/>
              <a:defRPr sz="2400" b="1"/>
            </a:lvl3pPr>
            <a:lvl4pPr marL="1827701" indent="0">
              <a:buNone/>
              <a:defRPr sz="2130" b="1"/>
            </a:lvl4pPr>
            <a:lvl5pPr marL="2436935" indent="0">
              <a:buNone/>
              <a:defRPr sz="2130" b="1"/>
            </a:lvl5pPr>
            <a:lvl6pPr marL="3046169" indent="0">
              <a:buNone/>
              <a:defRPr sz="2130" b="1"/>
            </a:lvl6pPr>
            <a:lvl7pPr marL="3655400" indent="0">
              <a:buNone/>
              <a:defRPr sz="2130" b="1"/>
            </a:lvl7pPr>
            <a:lvl8pPr marL="4264635" indent="0">
              <a:buNone/>
              <a:defRPr sz="2130" b="1"/>
            </a:lvl8pPr>
            <a:lvl9pPr marL="4873869" indent="0">
              <a:buNone/>
              <a:defRPr sz="2130" b="1"/>
            </a:lvl9pPr>
          </a:lstStyle>
          <a:p>
            <a:pPr lvl="0"/>
            <a:r>
              <a:rPr lang="en-US"/>
              <a:t>Click to edit Master text styles</a:t>
            </a:r>
          </a:p>
        </p:txBody>
      </p:sp>
      <p:sp>
        <p:nvSpPr>
          <p:cNvPr id="7" name="Title Placeholder 1"/>
          <p:cNvSpPr>
            <a:spLocks noGrp="1"/>
          </p:cNvSpPr>
          <p:nvPr>
            <p:ph type="title"/>
          </p:nvPr>
        </p:nvSpPr>
        <p:spPr>
          <a:xfrm>
            <a:off x="609600" y="300301"/>
            <a:ext cx="10972800" cy="69030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p:cNvSpPr>
            <a:spLocks noGrp="1"/>
          </p:cNvSpPr>
          <p:nvPr>
            <p:ph type="sldNum" sz="quarter" idx="4"/>
          </p:nvPr>
        </p:nvSpPr>
        <p:spPr>
          <a:xfrm>
            <a:off x="9042400" y="6491872"/>
            <a:ext cx="2844800" cy="366183"/>
          </a:xfrm>
          <a:prstGeom prst="rect">
            <a:avLst/>
          </a:prstGeom>
        </p:spPr>
        <p:txBody>
          <a:bodyPr vert="horz" lIns="91440" tIns="45720" rIns="91440" bIns="45720" rtlCol="0" anchor="ctr"/>
          <a:lstStyle>
            <a:lvl1pPr algn="r">
              <a:defRPr sz="933">
                <a:solidFill>
                  <a:schemeClr val="bg1"/>
                </a:solidFill>
              </a:defRPr>
            </a:lvl1pPr>
          </a:lstStyle>
          <a:p>
            <a:pPr defTabSz="914016"/>
            <a:fld id="{075B75BD-B1B1-462D-986F-1F6FD455DE68}" type="slidenum">
              <a:rPr lang="en-US" smtClean="0">
                <a:solidFill>
                  <a:srgbClr val="FFFFFF"/>
                </a:solidFill>
              </a:rPr>
              <a:pPr defTabSz="914016"/>
              <a:t>‹#›</a:t>
            </a:fld>
            <a:endParaRPr lang="en-US">
              <a:solidFill>
                <a:srgbClr val="FFFFFF"/>
              </a:solidFill>
            </a:endParaRPr>
          </a:p>
        </p:txBody>
      </p:sp>
    </p:spTree>
    <p:extLst>
      <p:ext uri="{BB962C8B-B14F-4D97-AF65-F5344CB8AC3E}">
        <p14:creationId xmlns:p14="http://schemas.microsoft.com/office/powerpoint/2010/main" val="387689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3060-14B8-4D17-8328-E41FE81E52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1C625D-CF28-4179-A2E8-BF4422AAA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62D472-C53A-4A93-8D35-0FB9BC322303}"/>
              </a:ext>
            </a:extLst>
          </p:cNvPr>
          <p:cNvSpPr>
            <a:spLocks noGrp="1"/>
          </p:cNvSpPr>
          <p:nvPr>
            <p:ph type="dt" sz="half" idx="10"/>
          </p:nvPr>
        </p:nvSpPr>
        <p:spPr/>
        <p:txBody>
          <a:bodyPr/>
          <a:lstStyle/>
          <a:p>
            <a:fld id="{3C8591F9-31AB-4C8D-9DE2-F5C9B6F94CDD}" type="datetimeFigureOut">
              <a:rPr lang="en-US" smtClean="0"/>
              <a:t>10/8/20</a:t>
            </a:fld>
            <a:endParaRPr lang="en-US"/>
          </a:p>
        </p:txBody>
      </p:sp>
      <p:sp>
        <p:nvSpPr>
          <p:cNvPr id="5" name="Footer Placeholder 4">
            <a:extLst>
              <a:ext uri="{FF2B5EF4-FFF2-40B4-BE49-F238E27FC236}">
                <a16:creationId xmlns:a16="http://schemas.microsoft.com/office/drawing/2014/main" id="{29827332-1173-4BB3-8261-2843B4CBF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E6490-EE9A-4D3C-8F78-85F11C147B6B}"/>
              </a:ext>
            </a:extLst>
          </p:cNvPr>
          <p:cNvSpPr>
            <a:spLocks noGrp="1"/>
          </p:cNvSpPr>
          <p:nvPr>
            <p:ph type="sldNum" sz="quarter" idx="12"/>
          </p:nvPr>
        </p:nvSpPr>
        <p:spPr/>
        <p:txBody>
          <a:bodyPr/>
          <a:lstStyle/>
          <a:p>
            <a:fld id="{D3CAEC0C-0F34-4920-943B-D6AB75C39B83}" type="slidenum">
              <a:rPr lang="en-US" smtClean="0"/>
              <a:t>‹#›</a:t>
            </a:fld>
            <a:endParaRPr lang="en-US"/>
          </a:p>
        </p:txBody>
      </p:sp>
    </p:spTree>
    <p:extLst>
      <p:ext uri="{BB962C8B-B14F-4D97-AF65-F5344CB8AC3E}">
        <p14:creationId xmlns:p14="http://schemas.microsoft.com/office/powerpoint/2010/main" val="303763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8" y="6"/>
            <a:ext cx="7837714" cy="529407"/>
          </a:xfrm>
        </p:spPr>
        <p:txBody>
          <a:bodyPr lIns="0" rIns="0"/>
          <a:lstStyle>
            <a:lvl1pPr>
              <a:defRPr>
                <a:solidFill>
                  <a:srgbClr val="000000"/>
                </a:solidFill>
              </a:defRPr>
            </a:lvl1pPr>
          </a:lstStyle>
          <a:p>
            <a:r>
              <a:rPr lang="en-US"/>
              <a:t>Click to edit Master title style</a:t>
            </a:r>
          </a:p>
        </p:txBody>
      </p:sp>
      <p:sp>
        <p:nvSpPr>
          <p:cNvPr id="3" name="Footer Placeholder 2"/>
          <p:cNvSpPr>
            <a:spLocks noGrp="1"/>
          </p:cNvSpPr>
          <p:nvPr>
            <p:ph type="ftr" sz="quarter" idx="10"/>
          </p:nvPr>
        </p:nvSpPr>
        <p:spPr>
          <a:xfrm>
            <a:off x="217716" y="6656295"/>
            <a:ext cx="4159623" cy="124691"/>
          </a:xfrm>
          <a:prstGeom prst="rect">
            <a:avLst/>
          </a:prstGeom>
        </p:spPr>
        <p:txBody>
          <a:bodyPr/>
          <a:lstStyle>
            <a:lvl1pPr>
              <a:defRPr/>
            </a:lvl1pPr>
          </a:lstStyle>
          <a:p>
            <a:r>
              <a:rPr lang="en-US">
                <a:solidFill>
                  <a:srgbClr val="505050"/>
                </a:solidFill>
              </a:rPr>
              <a:t>WWQBU FY14 | Microsoft Confidential </a:t>
            </a:r>
          </a:p>
        </p:txBody>
      </p:sp>
      <p:cxnSp>
        <p:nvCxnSpPr>
          <p:cNvPr id="6" name="Straight Connector 5"/>
          <p:cNvCxnSpPr/>
          <p:nvPr userDrawn="1"/>
        </p:nvCxnSpPr>
        <p:spPr>
          <a:xfrm>
            <a:off x="217717" y="470647"/>
            <a:ext cx="11756572" cy="0"/>
          </a:xfrm>
          <a:prstGeom prst="line">
            <a:avLst/>
          </a:prstGeom>
          <a:ln w="1905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9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6" name="Straight Connector 5"/>
          <p:cNvCxnSpPr/>
          <p:nvPr userDrawn="1"/>
        </p:nvCxnSpPr>
        <p:spPr>
          <a:xfrm>
            <a:off x="216409" y="591671"/>
            <a:ext cx="11759184"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p>
            <a:r>
              <a:rPr lang="en-US"/>
              <a:t>MICROSOFT CONFIDENTIAL</a:t>
            </a:r>
          </a:p>
        </p:txBody>
      </p:sp>
      <p:sp>
        <p:nvSpPr>
          <p:cNvPr id="8" name="Slide Number Placeholder 7"/>
          <p:cNvSpPr>
            <a:spLocks noGrp="1"/>
          </p:cNvSpPr>
          <p:nvPr>
            <p:ph type="sldNum" sz="quarter" idx="11"/>
          </p:nvPr>
        </p:nvSpPr>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12664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939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More Personal Computing">
    <p:spTree>
      <p:nvGrpSpPr>
        <p:cNvPr id="1" name=""/>
        <p:cNvGrpSpPr/>
        <p:nvPr/>
      </p:nvGrpSpPr>
      <p:grpSpPr>
        <a:xfrm>
          <a:off x="0" y="0"/>
          <a:ext cx="0" cy="0"/>
          <a:chOff x="0" y="0"/>
          <a:chExt cx="0" cy="0"/>
        </a:xfrm>
      </p:grpSpPr>
      <p:sp>
        <p:nvSpPr>
          <p:cNvPr id="2" name="Title 1"/>
          <p:cNvSpPr>
            <a:spLocks noGrp="1"/>
          </p:cNvSpPr>
          <p:nvPr>
            <p:ph type="title"/>
          </p:nvPr>
        </p:nvSpPr>
        <p:spPr>
          <a:xfrm>
            <a:off x="228601" y="181453"/>
            <a:ext cx="11621605" cy="423769"/>
          </a:xfrm>
        </p:spPr>
        <p:txBody>
          <a:bodyPr/>
          <a:lstStyle>
            <a:lvl1pPr>
              <a:defRPr sz="2200"/>
            </a:lvl1pPr>
          </a:lstStyle>
          <a:p>
            <a:r>
              <a:rPr lang="en-US"/>
              <a:t>Click to edit Master title style</a:t>
            </a:r>
          </a:p>
        </p:txBody>
      </p:sp>
      <p:cxnSp>
        <p:nvCxnSpPr>
          <p:cNvPr id="6" name="Straight Connector 5"/>
          <p:cNvCxnSpPr/>
          <p:nvPr userDrawn="1"/>
        </p:nvCxnSpPr>
        <p:spPr>
          <a:xfrm>
            <a:off x="228600" y="591671"/>
            <a:ext cx="1173480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p>
            <a:r>
              <a:rPr lang="en-US"/>
              <a:t>MICROSOFT CONFIDENTIAL</a:t>
            </a:r>
          </a:p>
        </p:txBody>
      </p:sp>
      <p:sp>
        <p:nvSpPr>
          <p:cNvPr id="8" name="Slide Number Placeholder 7"/>
          <p:cNvSpPr>
            <a:spLocks noGrp="1"/>
          </p:cNvSpPr>
          <p:nvPr>
            <p:ph type="sldNum" sz="quarter" idx="11"/>
          </p:nvPr>
        </p:nvSpPr>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19898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6396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740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7"/>
            <a:ext cx="7837714" cy="529407"/>
          </a:xfrm>
        </p:spPr>
        <p:txBody>
          <a:bodyPr lIns="0" rIns="0"/>
          <a:lstStyle>
            <a:lvl1pPr>
              <a:defRPr>
                <a:solidFill>
                  <a:srgbClr val="000000"/>
                </a:solidFill>
              </a:defRPr>
            </a:lvl1pPr>
          </a:lstStyle>
          <a:p>
            <a:r>
              <a:rPr lang="en-US"/>
              <a:t>Click to edit Master title style</a:t>
            </a:r>
          </a:p>
        </p:txBody>
      </p:sp>
      <p:sp>
        <p:nvSpPr>
          <p:cNvPr id="7" name="Footer Placeholder 2"/>
          <p:cNvSpPr>
            <a:spLocks noGrp="1"/>
          </p:cNvSpPr>
          <p:nvPr>
            <p:ph type="ftr" sz="quarter" idx="3"/>
          </p:nvPr>
        </p:nvSpPr>
        <p:spPr>
          <a:xfrm>
            <a:off x="217714" y="6656294"/>
            <a:ext cx="4159623" cy="124691"/>
          </a:xfrm>
          <a:prstGeom prst="rect">
            <a:avLst/>
          </a:prstGeom>
        </p:spPr>
        <p:txBody>
          <a:bodyPr anchor="ctr"/>
          <a:lstStyle>
            <a:lvl1pPr>
              <a:defRPr sz="706"/>
            </a:lvl1pPr>
          </a:lstStyle>
          <a:p>
            <a:pPr defTabSz="807367"/>
            <a:r>
              <a:rPr lang="en-US">
                <a:solidFill>
                  <a:srgbClr val="505050"/>
                </a:solidFill>
              </a:rPr>
              <a:t>WW Mid-Year Review | Microsoft Confidential for Internal Use Only</a:t>
            </a:r>
          </a:p>
        </p:txBody>
      </p:sp>
    </p:spTree>
    <p:extLst>
      <p:ext uri="{BB962C8B-B14F-4D97-AF65-F5344CB8AC3E}">
        <p14:creationId xmlns:p14="http://schemas.microsoft.com/office/powerpoint/2010/main" val="167149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567848"/>
          </a:xfrm>
        </p:spPr>
        <p:txBody>
          <a:bodyPr/>
          <a:lstStyle/>
          <a:p>
            <a:r>
              <a:rPr lang="en-US"/>
              <a:t>Click to edit Master title style</a:t>
            </a:r>
          </a:p>
        </p:txBody>
      </p:sp>
      <p:sp>
        <p:nvSpPr>
          <p:cNvPr id="5" name="Text Placeholder 4"/>
          <p:cNvSpPr>
            <a:spLocks noGrp="1"/>
          </p:cNvSpPr>
          <p:nvPr>
            <p:ph type="body" sz="quarter" idx="10"/>
          </p:nvPr>
        </p:nvSpPr>
        <p:spPr>
          <a:xfrm>
            <a:off x="519250" y="1447800"/>
            <a:ext cx="11151917"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3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8" y="1451226"/>
            <a:ext cx="11378958" cy="1044813"/>
          </a:xfr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
        <p:nvSpPr>
          <p:cNvPr id="5" name="Title Placeholder 1"/>
          <p:cNvSpPr>
            <a:spLocks noGrp="1"/>
          </p:cNvSpPr>
          <p:nvPr>
            <p:ph type="title"/>
          </p:nvPr>
        </p:nvSpPr>
        <p:spPr>
          <a:xfrm>
            <a:off x="424248" y="127237"/>
            <a:ext cx="11151916" cy="733299"/>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62512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655840" cy="899665"/>
          </a:xfrm>
        </p:spPr>
        <p:txBody>
          <a:bodyPr/>
          <a:lstStyle>
            <a:lvl1pPr>
              <a:lnSpc>
                <a:spcPct val="100000"/>
              </a:lnSpc>
              <a:defRPr sz="3600">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612562" y="6486525"/>
            <a:ext cx="579438" cy="371475"/>
          </a:xfrm>
          <a:prstGeom prst="rect">
            <a:avLst/>
          </a:prstGeom>
        </p:spPr>
        <p:txBody>
          <a:bodyPr/>
          <a:lstStyle/>
          <a:p>
            <a:fld id="{840D8047-B893-4862-9D76-6DA481ED40D0}"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128623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80195"/>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80195"/>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8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9"/>
            <a:ext cx="11653523" cy="1308692"/>
          </a:xfrm>
        </p:spPr>
        <p:txBody>
          <a:bodyPr/>
          <a:lstStyle>
            <a:lvl1pPr marL="0" indent="0">
              <a:buNone/>
              <a:defRPr>
                <a:gradFill>
                  <a:gsLst>
                    <a:gs pos="1250">
                      <a:schemeClr val="tx1"/>
                    </a:gs>
                    <a:gs pos="99000">
                      <a:schemeClr val="tx1"/>
                    </a:gs>
                  </a:gsLst>
                  <a:lin ang="5400000" scaled="0"/>
                </a:gradFill>
              </a:defRPr>
            </a:lvl1pPr>
            <a:lvl2pPr marL="0" indent="0">
              <a:buFontTx/>
              <a:buNone/>
              <a:defRPr sz="1336"/>
            </a:lvl2pPr>
            <a:lvl3pPr marL="152625" indent="0">
              <a:buNone/>
              <a:defRPr/>
            </a:lvl3pPr>
            <a:lvl4pPr marL="305249" indent="0">
              <a:buNone/>
              <a:defRPr/>
            </a:lvl4pPr>
            <a:lvl5pPr marL="457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0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CF78-99D5-440F-BFC4-5730169766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6E8A6D-2C2A-464F-A3BE-50165D283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9B28AB-FE53-49B0-B3B5-E761CB994B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39DE4-2FEA-44AE-939F-65CB8385A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A40A1FD-0D91-4A1F-8683-6195BC71F0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56B367-D476-46BE-872B-F7EB366C7C0D}"/>
              </a:ext>
            </a:extLst>
          </p:cNvPr>
          <p:cNvSpPr>
            <a:spLocks noGrp="1"/>
          </p:cNvSpPr>
          <p:nvPr>
            <p:ph type="dt" sz="half" idx="10"/>
          </p:nvPr>
        </p:nvSpPr>
        <p:spPr/>
        <p:txBody>
          <a:bodyPr/>
          <a:lstStyle/>
          <a:p>
            <a:fld id="{F732441E-D1A2-4443-BBDE-E06ABF3C11CC}" type="datetimeFigureOut">
              <a:rPr lang="en-US" smtClean="0"/>
              <a:t>10/8/20</a:t>
            </a:fld>
            <a:endParaRPr lang="en-US"/>
          </a:p>
        </p:txBody>
      </p:sp>
      <p:sp>
        <p:nvSpPr>
          <p:cNvPr id="8" name="Footer Placeholder 7">
            <a:extLst>
              <a:ext uri="{FF2B5EF4-FFF2-40B4-BE49-F238E27FC236}">
                <a16:creationId xmlns:a16="http://schemas.microsoft.com/office/drawing/2014/main" id="{AA4C94AE-FD29-46B4-B999-B74C8460C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ADF247-10EB-49E0-9D2F-AFB7448DC33C}"/>
              </a:ext>
            </a:extLst>
          </p:cNvPr>
          <p:cNvSpPr>
            <a:spLocks noGrp="1"/>
          </p:cNvSpPr>
          <p:nvPr>
            <p:ph type="sldNum" sz="quarter" idx="12"/>
          </p:nvPr>
        </p:nvSpPr>
        <p:spPr/>
        <p:txBody>
          <a:bodyPr/>
          <a:lstStyle/>
          <a:p>
            <a:fld id="{457757EF-7CA8-4C45-A2E3-293ACFF79BBB}" type="slidenum">
              <a:rPr lang="en-US" smtClean="0"/>
              <a:t>‹#›</a:t>
            </a:fld>
            <a:endParaRPr lang="en-US"/>
          </a:p>
        </p:txBody>
      </p:sp>
    </p:spTree>
    <p:extLst>
      <p:ext uri="{BB962C8B-B14F-4D97-AF65-F5344CB8AC3E}">
        <p14:creationId xmlns:p14="http://schemas.microsoft.com/office/powerpoint/2010/main" val="16980289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EBF-56F4-440E-95B3-45587A2304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ECA25-3A81-410C-8B92-D0CC1412E1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A930D-1703-428B-AFCB-B6E39247F6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F7B60E-421D-4D9C-A4CC-8C5560B2B219}"/>
              </a:ext>
            </a:extLst>
          </p:cNvPr>
          <p:cNvSpPr>
            <a:spLocks noGrp="1"/>
          </p:cNvSpPr>
          <p:nvPr>
            <p:ph type="dt" sz="half" idx="10"/>
          </p:nvPr>
        </p:nvSpPr>
        <p:spPr/>
        <p:txBody>
          <a:bodyPr/>
          <a:lstStyle/>
          <a:p>
            <a:fld id="{F732441E-D1A2-4443-BBDE-E06ABF3C11CC}" type="datetimeFigureOut">
              <a:rPr lang="en-US" smtClean="0"/>
              <a:t>10/8/20</a:t>
            </a:fld>
            <a:endParaRPr lang="en-US"/>
          </a:p>
        </p:txBody>
      </p:sp>
      <p:sp>
        <p:nvSpPr>
          <p:cNvPr id="6" name="Footer Placeholder 5">
            <a:extLst>
              <a:ext uri="{FF2B5EF4-FFF2-40B4-BE49-F238E27FC236}">
                <a16:creationId xmlns:a16="http://schemas.microsoft.com/office/drawing/2014/main" id="{236F82CF-B6EA-430A-B645-27058194D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5BB9F-35C2-4CC7-810D-0D0F40BB3905}"/>
              </a:ext>
            </a:extLst>
          </p:cNvPr>
          <p:cNvSpPr>
            <a:spLocks noGrp="1"/>
          </p:cNvSpPr>
          <p:nvPr>
            <p:ph type="sldNum" sz="quarter" idx="12"/>
          </p:nvPr>
        </p:nvSpPr>
        <p:spPr/>
        <p:txBody>
          <a:bodyPr/>
          <a:lstStyle/>
          <a:p>
            <a:fld id="{457757EF-7CA8-4C45-A2E3-293ACFF79BBB}" type="slidenum">
              <a:rPr lang="en-US" smtClean="0"/>
              <a:t>‹#›</a:t>
            </a:fld>
            <a:endParaRPr lang="en-US"/>
          </a:p>
        </p:txBody>
      </p:sp>
    </p:spTree>
    <p:extLst>
      <p:ext uri="{BB962C8B-B14F-4D97-AF65-F5344CB8AC3E}">
        <p14:creationId xmlns:p14="http://schemas.microsoft.com/office/powerpoint/2010/main" val="1384284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17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89640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390056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9611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657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152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DA06-94B2-4E97-87F5-A3DEF86C93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8E9BA-2E15-49A1-A00E-82CEC86539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79B1D-298E-44BC-BD25-18FF274BC337}"/>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9F471C79-369B-4BAC-854F-88EA21CE4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362D2-AF73-419D-8A9B-3EBC55AA8923}"/>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3739085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614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778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45415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725836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682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9263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9421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95706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32472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1253516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1CA9-66BA-45D9-9C2D-B6108EF75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42C237-A20B-414B-A7F0-CCCE9C5B41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18704-490F-4470-9F02-ED345BEBE145}"/>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BDAE9FB4-BC78-461A-93AF-071334928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1B7BB-6FC7-4B62-97B7-7A83DFEDF050}"/>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36135087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838051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43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037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322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563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2677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4312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83545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09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076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40A4-E2E7-4957-A6CB-BC93A4D8C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6FC5C-68AC-49D3-85CD-CC3841DB9F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C61ABD-FD91-4273-B298-11FC6995BD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67827-EBEF-4422-BD7A-740EEE3E8AF2}"/>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6" name="Footer Placeholder 5">
            <a:extLst>
              <a:ext uri="{FF2B5EF4-FFF2-40B4-BE49-F238E27FC236}">
                <a16:creationId xmlns:a16="http://schemas.microsoft.com/office/drawing/2014/main" id="{6F0E923C-935C-474F-81C6-FE1E9B2EC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DD81E-9E69-470D-AB2F-733326E5790C}"/>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19471426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633677"/>
            <a:ext cx="5566293" cy="1284454"/>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192"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44" indent="0">
              <a:buFont typeface="Arial" panose="020B0604020202020204" pitchFamily="34" charset="0"/>
              <a:buNone/>
              <a:defRPr sz="1200">
                <a:solidFill>
                  <a:schemeClr val="tx1"/>
                </a:solidFill>
              </a:defRPr>
            </a:lvl3pPr>
            <a:lvl4pPr marL="784187" indent="0">
              <a:buFont typeface="Arial" panose="020B0604020202020204" pitchFamily="34" charset="0"/>
              <a:buNone/>
              <a:defRPr sz="1100">
                <a:solidFill>
                  <a:schemeClr val="tx1"/>
                </a:solidFill>
              </a:defRPr>
            </a:lvl4pPr>
            <a:lvl5pPr marL="1008241"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191065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7042"/>
            <a:ext cx="4795873" cy="723916"/>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40102480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545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3997F-B84D-417C-9885-BBF1B7EFB4B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79068F-92B6-454A-8266-60AFB28BAC13}" type="datetimeFigureOut">
              <a:rPr kumimoji="0" lang="en-CA"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2020-10-08</a:t>
            </a:fld>
            <a:endParaRPr kumimoji="0" lang="en-CA" sz="1800" b="0" i="0" u="none" strike="noStrike" kern="1200" cap="none" spc="0" normalizeH="0" baseline="0" noProof="0">
              <a:ln>
                <a:noFill/>
              </a:ln>
              <a:solidFill>
                <a:srgbClr val="1A1A1A"/>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275255AA-3DA6-4653-B455-0D0D3AA9EED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D728DB6B-9EFA-463E-B15B-6D52F8D4CE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02FCDA-342F-4C92-95A1-37264D8750BF}" type="slidenum">
              <a:rPr kumimoji="0" lang="en-CA"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CA"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3942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4984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49753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3714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4755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334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97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9BA4-F756-4EFC-9636-9D59E760F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947313-454D-4E3A-B632-55621F4F2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43E1E-2C2D-400C-829F-69353D0442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907F0-8CB8-4D11-A90C-D201EF7F93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15399E-F9DD-4244-96F1-9CAC327E4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A99B9F-2670-44E1-B596-321E112D3FC1}"/>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8" name="Footer Placeholder 7">
            <a:extLst>
              <a:ext uri="{FF2B5EF4-FFF2-40B4-BE49-F238E27FC236}">
                <a16:creationId xmlns:a16="http://schemas.microsoft.com/office/drawing/2014/main" id="{6FF7C4CE-489A-4E26-8820-BF955411E5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742D63-3E9F-4E74-83D3-936DA996845D}"/>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40088014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507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754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81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944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224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5911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40006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10900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716078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71621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A7E-5A41-4F12-90EE-E971DD7850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1E94D4-E5DA-42A2-BDBE-418B38B1CBE0}"/>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4" name="Footer Placeholder 3">
            <a:extLst>
              <a:ext uri="{FF2B5EF4-FFF2-40B4-BE49-F238E27FC236}">
                <a16:creationId xmlns:a16="http://schemas.microsoft.com/office/drawing/2014/main" id="{4F0FBEFE-577B-4B13-92CE-B6F77B60EC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C65B7-E267-4CED-AC67-D67EDFC6AAFD}"/>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24395831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4810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597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49420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98402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8788534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5358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22323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241358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848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4986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B74184-5A51-4F25-BCA8-C21B39ECC76D}"/>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3" name="Footer Placeholder 2">
            <a:extLst>
              <a:ext uri="{FF2B5EF4-FFF2-40B4-BE49-F238E27FC236}">
                <a16:creationId xmlns:a16="http://schemas.microsoft.com/office/drawing/2014/main" id="{8351C5FF-80D5-40D1-BB33-D605DA577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67FB8E-17A0-40CD-B6BA-EE79C7E3ADC9}"/>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12750692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64053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93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01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791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7260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4310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half-pag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740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0AC4B73D-A102-4A9E-AE20-71C140FBBF4F}"/>
              </a:ext>
            </a:extLst>
          </p:cNvPr>
          <p:cNvSpPr>
            <a:spLocks noGrp="1"/>
          </p:cNvSpPr>
          <p:nvPr>
            <p:ph type="body" sz="quarter" idx="10"/>
          </p:nvPr>
        </p:nvSpPr>
        <p:spPr>
          <a:xfrm>
            <a:off x="588963" y="1011238"/>
            <a:ext cx="11020425" cy="307777"/>
          </a:xfrm>
        </p:spPr>
        <p:txBody>
          <a:bodyPr/>
          <a:lstStyle>
            <a:lvl1pPr marL="0" indent="0">
              <a:buNone/>
              <a:tabLst/>
              <a:defRPr lang="en-US" sz="2000" b="0" kern="1200" cap="none" spc="-50" baseline="0" dirty="0" smtClean="0">
                <a:ln w="3175">
                  <a:noFill/>
                </a:ln>
                <a:solidFill>
                  <a:schemeClr val="tx1"/>
                </a:solidFill>
                <a:effectLst/>
                <a:latin typeface="+mn-lt"/>
                <a:ea typeface="+mn-ea"/>
                <a:cs typeface="Segoe UI" pitchFamily="34" charset="0"/>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 text styles</a:t>
            </a:r>
          </a:p>
        </p:txBody>
      </p:sp>
    </p:spTree>
    <p:extLst>
      <p:ext uri="{BB962C8B-B14F-4D97-AF65-F5344CB8AC3E}">
        <p14:creationId xmlns:p14="http://schemas.microsoft.com/office/powerpoint/2010/main" val="233671455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2616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64" y="-1"/>
            <a:ext cx="12191134" cy="6858485"/>
          </a:xfrm>
          <a:prstGeom prst="rect">
            <a:avLst/>
          </a:prstGeom>
        </p:spPr>
      </p:pic>
      <p:sp>
        <p:nvSpPr>
          <p:cNvPr id="2" name="Rectangle 1"/>
          <p:cNvSpPr/>
          <p:nvPr/>
        </p:nvSpPr>
        <p:spPr bwMode="auto">
          <a:xfrm>
            <a:off x="269239" y="2077774"/>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789"/>
            <a:ext cx="6274911"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027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6D2E-D8B6-409C-8C89-5BB7251B1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7978A2-C18A-49BE-8192-1D30F90EF2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816CAB-C7A5-4720-9E51-1B23B07BF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B8E3A-3B3C-456B-B4FE-F38318D7E975}"/>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6" name="Footer Placeholder 5">
            <a:extLst>
              <a:ext uri="{FF2B5EF4-FFF2-40B4-BE49-F238E27FC236}">
                <a16:creationId xmlns:a16="http://schemas.microsoft.com/office/drawing/2014/main" id="{FBFB23BE-11B9-4911-AB42-F61A264C7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6CE0A-A1CC-4951-A57D-BBADF22CB6E1}"/>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35450506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1655840" cy="899665"/>
          </a:xfrm>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612562" y="6486525"/>
            <a:ext cx="579438" cy="371475"/>
          </a:xfrm>
          <a:prstGeom prst="rect">
            <a:avLst/>
          </a:prstGeom>
        </p:spPr>
        <p:txBody>
          <a:bodyPr/>
          <a:lstStyle/>
          <a:p>
            <a:fld id="{840D8047-B893-4862-9D76-6DA481ED40D0}"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342391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4177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9662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87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64" y="-1"/>
            <a:ext cx="12191134" cy="6858485"/>
          </a:xfrm>
          <a:prstGeom prst="rect">
            <a:avLst/>
          </a:prstGeom>
        </p:spPr>
      </p:pic>
      <p:sp>
        <p:nvSpPr>
          <p:cNvPr id="2" name="Rectangle 1"/>
          <p:cNvSpPr/>
          <p:nvPr/>
        </p:nvSpPr>
        <p:spPr bwMode="auto">
          <a:xfrm>
            <a:off x="269239" y="2077774"/>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48213" y="47006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1989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4"/>
            <a:ext cx="11007660" cy="1703429"/>
          </a:xfrm>
        </p:spPr>
        <p:txBody>
          <a:bodyPr anchor="ctr"/>
          <a:lstStyle>
            <a:lvl1pPr>
              <a:defRPr sz="588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8" y="482865"/>
            <a:ext cx="1225864" cy="261495"/>
          </a:xfrm>
          <a:prstGeom prst="rect">
            <a:avLst/>
          </a:prstGeom>
        </p:spPr>
      </p:pic>
    </p:spTree>
    <p:extLst>
      <p:ext uri="{BB962C8B-B14F-4D97-AF65-F5344CB8AC3E}">
        <p14:creationId xmlns:p14="http://schemas.microsoft.com/office/powerpoint/2010/main" val="183922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54933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31435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93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4E41-2C53-46A3-80FE-2BCEBC2E7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B1A86C-D6FA-4714-8549-2CF4430B2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4E207E-5085-4AED-8504-428029494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FF9A68-E13A-41FA-B3FB-CA8489F25685}"/>
              </a:ext>
            </a:extLst>
          </p:cNvPr>
          <p:cNvSpPr>
            <a:spLocks noGrp="1"/>
          </p:cNvSpPr>
          <p:nvPr>
            <p:ph type="dt" sz="half" idx="10"/>
          </p:nvPr>
        </p:nvSpPr>
        <p:spPr/>
        <p:txBody>
          <a:bodyPr/>
          <a:lstStyle/>
          <a:p>
            <a:fld id="{EAF4FEFF-DC5D-4992-BC2E-0DEC3632ED76}" type="datetimeFigureOut">
              <a:rPr lang="en-US" smtClean="0"/>
              <a:t>10/8/20</a:t>
            </a:fld>
            <a:endParaRPr lang="en-US"/>
          </a:p>
        </p:txBody>
      </p:sp>
      <p:sp>
        <p:nvSpPr>
          <p:cNvPr id="6" name="Footer Placeholder 5">
            <a:extLst>
              <a:ext uri="{FF2B5EF4-FFF2-40B4-BE49-F238E27FC236}">
                <a16:creationId xmlns:a16="http://schemas.microsoft.com/office/drawing/2014/main" id="{6B9EF29E-01D6-48D0-B26A-167F44EBB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6A7A2-4D50-4D57-96E3-99A4031F450F}"/>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36275021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Vertical title">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378088" y="580247"/>
            <a:ext cx="11655840" cy="899665"/>
          </a:xfrm>
        </p:spPr>
        <p:txBody>
          <a:bodyPr/>
          <a:lstStyle>
            <a:lvl1pPr>
              <a:defRPr sz="3600">
                <a:solidFill>
                  <a:schemeClr val="tx1">
                    <a:lumMod val="75000"/>
                  </a:schemeClr>
                </a:solidFill>
              </a:defRPr>
            </a:lvl1pPr>
          </a:lstStyle>
          <a:p>
            <a:r>
              <a:rPr lang="en-US"/>
              <a:t>Click to edit Master title style</a:t>
            </a:r>
          </a:p>
        </p:txBody>
      </p:sp>
    </p:spTree>
    <p:extLst>
      <p:ext uri="{BB962C8B-B14F-4D97-AF65-F5344CB8AC3E}">
        <p14:creationId xmlns:p14="http://schemas.microsoft.com/office/powerpoint/2010/main" val="397594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a:defRPr>
                <a:solidFill>
                  <a:srgbClr val="000000"/>
                </a:solidFill>
              </a:defRPr>
            </a:lvl1pPr>
          </a:lstStyle>
          <a:p>
            <a:fld id="{675909FA-3F91-0646-A6A8-60C236B90508}" type="slidenum">
              <a:rPr lang="en-US"/>
              <a:pPr/>
              <a:t>‹#›</a:t>
            </a:fld>
            <a:endParaRPr lang="en-US"/>
          </a:p>
        </p:txBody>
      </p:sp>
      <p:sp>
        <p:nvSpPr>
          <p:cNvPr id="5" name="TextBox 4"/>
          <p:cNvSpPr txBox="1"/>
          <p:nvPr userDrawn="1"/>
        </p:nvSpPr>
        <p:spPr>
          <a:xfrm>
            <a:off x="8761126" y="6419582"/>
            <a:ext cx="2606040" cy="182880"/>
          </a:xfrm>
          <a:prstGeom prst="rect">
            <a:avLst/>
          </a:prstGeom>
          <a:noFill/>
        </p:spPr>
        <p:txBody>
          <a:bodyPr wrap="none" lIns="182854" tIns="146284" rIns="182854" bIns="146284" rtlCol="0" anchor="ctr">
            <a:noAutofit/>
          </a:bodyPr>
          <a:lstStyle/>
          <a:p>
            <a:pPr algn="r">
              <a:lnSpc>
                <a:spcPct val="90000"/>
              </a:lnSpc>
              <a:spcAft>
                <a:spcPts val="600"/>
              </a:spcAft>
            </a:pPr>
            <a:r>
              <a:rPr lang="en-US" sz="880">
                <a:solidFill>
                  <a:schemeClr val="tx2"/>
                </a:solidFill>
              </a:rPr>
              <a:t>Microsoft Confidential</a:t>
            </a:r>
          </a:p>
        </p:txBody>
      </p:sp>
    </p:spTree>
    <p:extLst>
      <p:ext uri="{BB962C8B-B14F-4D97-AF65-F5344CB8AC3E}">
        <p14:creationId xmlns:p14="http://schemas.microsoft.com/office/powerpoint/2010/main" val="153451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082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4016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367165" y="6437742"/>
            <a:ext cx="555597" cy="133860"/>
          </a:xfrm>
          <a:prstGeom prst="rect">
            <a:avLst/>
          </a:prstGeom>
        </p:spPr>
        <p:txBody>
          <a:bodyPr/>
          <a:lstStyle>
            <a:lvl1pPr>
              <a:defRPr>
                <a:solidFill>
                  <a:srgbClr val="000000"/>
                </a:solidFill>
              </a:defRPr>
            </a:lvl1pPr>
          </a:lstStyle>
          <a:p>
            <a:fld id="{675909FA-3F91-0646-A6A8-60C236B90508}" type="slidenum">
              <a:rPr lang="en-US"/>
              <a:pPr/>
              <a:t>‹#›</a:t>
            </a:fld>
            <a:endParaRPr lang="en-US"/>
          </a:p>
        </p:txBody>
      </p:sp>
      <p:sp>
        <p:nvSpPr>
          <p:cNvPr id="5" name="TextBox 4"/>
          <p:cNvSpPr txBox="1"/>
          <p:nvPr userDrawn="1"/>
        </p:nvSpPr>
        <p:spPr>
          <a:xfrm>
            <a:off x="8761125" y="6419582"/>
            <a:ext cx="2606040" cy="182880"/>
          </a:xfrm>
          <a:prstGeom prst="rect">
            <a:avLst/>
          </a:prstGeom>
          <a:noFill/>
        </p:spPr>
        <p:txBody>
          <a:bodyPr wrap="none" lIns="182880" tIns="146304" rIns="182880" bIns="146304" rtlCol="0" anchor="ctr">
            <a:noAutofit/>
          </a:bodyPr>
          <a:lstStyle/>
          <a:p>
            <a:pPr algn="r">
              <a:lnSpc>
                <a:spcPct val="90000"/>
              </a:lnSpc>
              <a:spcAft>
                <a:spcPts val="600"/>
              </a:spcAft>
            </a:pPr>
            <a:r>
              <a:rPr lang="en-US" sz="880">
                <a:solidFill>
                  <a:schemeClr val="tx2"/>
                </a:solidFill>
              </a:rPr>
              <a:t>Microsoft Confidential</a:t>
            </a:r>
          </a:p>
        </p:txBody>
      </p:sp>
    </p:spTree>
    <p:extLst>
      <p:ext uri="{BB962C8B-B14F-4D97-AF65-F5344CB8AC3E}">
        <p14:creationId xmlns:p14="http://schemas.microsoft.com/office/powerpoint/2010/main" val="231916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11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3293" y="6261775"/>
            <a:ext cx="1682067" cy="753915"/>
          </a:xfrm>
          <a:prstGeom prst="rect">
            <a:avLst/>
          </a:prstGeom>
        </p:spPr>
      </p:pic>
    </p:spTree>
    <p:extLst>
      <p:ext uri="{BB962C8B-B14F-4D97-AF65-F5344CB8AC3E}">
        <p14:creationId xmlns:p14="http://schemas.microsoft.com/office/powerpoint/2010/main" val="22021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4"/>
              </a:lnSpc>
              <a:defRPr sz="5684"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4"/>
              </a:spcBef>
              <a:buNone/>
              <a:defRPr sz="1567" baseline="0"/>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0580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p:spPr>
        <p:txBody>
          <a:bodyPr lIns="146304" tIns="91440" rIns="146304" bIns="91440"/>
          <a:lstStyle>
            <a:lvl1pPr>
              <a:lnSpc>
                <a:spcPts val="6174"/>
              </a:lnSpc>
              <a:defRPr sz="568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8" name="Text Placeholder 7"/>
          <p:cNvSpPr>
            <a:spLocks noGrp="1"/>
          </p:cNvSpPr>
          <p:nvPr>
            <p:ph type="body" sz="quarter" idx="13" hasCustomPrompt="1"/>
          </p:nvPr>
        </p:nvSpPr>
        <p:spPr>
          <a:xfrm>
            <a:off x="269239" y="2084175"/>
            <a:ext cx="8964248" cy="2577108"/>
          </a:xfr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p:spPr>
        <p:txBody>
          <a:bodyPr lIns="146304" tIns="91440" rIns="146304" bIns="91440"/>
          <a:lstStyle>
            <a:lvl1pPr>
              <a:lnSpc>
                <a:spcPts val="6174"/>
              </a:lnSpc>
              <a:defRPr sz="568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Tree>
    <p:extLst>
      <p:ext uri="{BB962C8B-B14F-4D97-AF65-F5344CB8AC3E}">
        <p14:creationId xmlns:p14="http://schemas.microsoft.com/office/powerpoint/2010/main" val="27766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image" Target="../media/image6.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image" Target="../media/image17.e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theme" Target="../theme/theme3.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5" Type="http://schemas.openxmlformats.org/officeDocument/2006/relationships/slideLayout" Target="../slideLayouts/slideLayout83.xml"/><Relationship Id="rId61" Type="http://schemas.openxmlformats.org/officeDocument/2006/relationships/image" Target="../media/image30.png"/><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4AD9B-BA4B-4C0A-9FE0-FCAD0E82F3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6FB6B-454A-4C47-94E6-3EF28DCA1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DDBC9-7B16-4A73-8DA7-87BB1D90C1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4FEFF-DC5D-4992-BC2E-0DEC3632ED76}" type="datetimeFigureOut">
              <a:rPr lang="en-US" smtClean="0"/>
              <a:t>10/8/20</a:t>
            </a:fld>
            <a:endParaRPr lang="en-US"/>
          </a:p>
        </p:txBody>
      </p:sp>
      <p:sp>
        <p:nvSpPr>
          <p:cNvPr id="5" name="Footer Placeholder 4">
            <a:extLst>
              <a:ext uri="{FF2B5EF4-FFF2-40B4-BE49-F238E27FC236}">
                <a16:creationId xmlns:a16="http://schemas.microsoft.com/office/drawing/2014/main" id="{BD2A7C1E-FE1F-4E11-B1D7-B2D11857A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E428A1-EEF0-43CB-BEDE-EB2FBD18C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FE86E-020F-49F5-943D-5DC8630FBB75}" type="slidenum">
              <a:rPr lang="en-US" smtClean="0"/>
              <a:t>‹#›</a:t>
            </a:fld>
            <a:endParaRPr lang="en-US"/>
          </a:p>
        </p:txBody>
      </p:sp>
    </p:spTree>
    <p:extLst>
      <p:ext uri="{BB962C8B-B14F-4D97-AF65-F5344CB8AC3E}">
        <p14:creationId xmlns:p14="http://schemas.microsoft.com/office/powerpoint/2010/main" val="267888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9207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379543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6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536500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3" r:id="rId56"/>
    <p:sldLayoutId id="2147483804" r:id="rId57"/>
    <p:sldLayoutId id="2147483805" r:id="rId58"/>
    <p:sldLayoutId id="2147483806"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tyou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https://www.linkedin.com/in/steveyou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assetsprod.microsoft.com/mpn/en-us/dmiad-morning-session-one-content.pptx" TargetMode="External"/><Relationship Id="rId2" Type="http://schemas.openxmlformats.org/officeDocument/2006/relationships/notesSlide" Target="../notesSlides/notesSlide12.xml"/><Relationship Id="rId1" Type="http://schemas.openxmlformats.org/officeDocument/2006/relationships/slideLayout" Target="../slideLayouts/slideLayout137.xml"/><Relationship Id="rId4" Type="http://schemas.openxmlformats.org/officeDocument/2006/relationships/hyperlink" Target="https://partner.microsoft.com/en-us/asset/detail/dmiad-morning-session-one-recording-mp4"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artner.microsoft.com/en-us/asset/detail/dmiad-morning-session-two-recording-one-mp4" TargetMode="External"/><Relationship Id="rId2" Type="http://schemas.openxmlformats.org/officeDocument/2006/relationships/notesSlide" Target="../notesSlides/notesSlide13.xml"/><Relationship Id="rId1" Type="http://schemas.openxmlformats.org/officeDocument/2006/relationships/slideLayout" Target="../slideLayouts/slideLayout137.xml"/><Relationship Id="rId4" Type="http://schemas.openxmlformats.org/officeDocument/2006/relationships/hyperlink" Target="https://partner.microsoft.com/en-us/asset/detail/dmiad-morning-session-two-recording-two-mp4"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artner.microsoft.com/en-us/asset/collection/microsoft-data-modernization-in-a-day#/" TargetMode="External"/><Relationship Id="rId2" Type="http://schemas.openxmlformats.org/officeDocument/2006/relationships/notesSlide" Target="../notesSlides/notesSlide14.xml"/><Relationship Id="rId1" Type="http://schemas.openxmlformats.org/officeDocument/2006/relationships/slideLayout" Target="../slideLayouts/slideLayout137.xml"/><Relationship Id="rId4" Type="http://schemas.openxmlformats.org/officeDocument/2006/relationships/hyperlink" Target="https://github.com/microsoft/MCW-Migrating-SQL-databases-to-Azure/blob/master/Whiteboard%20design%20session/WDS%20trainer%20guide%20-%20Migrating%20SQL%20databases%20to%20Azure.md#abstract-and-learning-objective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crosoft/MCW-Migrating-SQL-databases-to-Azure/blob/master/Hands-on%20lab/HOL%20step-by-step%20-%20Migrating%20SQL%20databases%20to%20Azure.md" TargetMode="External"/><Relationship Id="rId2" Type="http://schemas.openxmlformats.org/officeDocument/2006/relationships/notesSlide" Target="../notesSlides/notesSlide15.xml"/><Relationship Id="rId1" Type="http://schemas.openxmlformats.org/officeDocument/2006/relationships/slideLayout" Target="../slideLayouts/slideLayout137.xml"/><Relationship Id="rId5" Type="http://schemas.openxmlformats.org/officeDocument/2006/relationships/hyperlink" Target="https://partner.microsoft.com/en-us/asset/collection/microsoft-data-modernization-in-a-day#/" TargetMode="External"/><Relationship Id="rId4" Type="http://schemas.openxmlformats.org/officeDocument/2006/relationships/hyperlink" Target="https://docs.microsoft.com/en-us/azure/dms/tutorial-sql-server-to-managed-instanc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hyperlink" Target="https://www.microsoft.com/en-ca/microsoft-365/roadmap?filters=" TargetMode="External"/><Relationship Id="rId4" Type="http://schemas.openxmlformats.org/officeDocument/2006/relationships/hyperlink" Target="https://microsoftteams.uservoice.com/forums/555103-public/suggestions/35000044-introduce-breakout-room-functional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hyperlink" Target="https://nam06.safelinks.protection.outlook.com/?url=https%3A%2F%2Fwww.microsoft.com%2Fen-ca%2Fp%2Fmicrosoft-whiteboard%2F9mspc6mp8fm4%3Factivetab%3Dpivot%3Aoverviewtab&amp;data=02%7C01%7Cpriyay%40microsoft.com%7C742731f7fc13467a6e1808d7f28c7412%7C72f988bf86f141af91ab2d7cd011db47%7C1%7C0%7C637244557432775912&amp;sdata=H4gf%2FIEghmwFWrofxrelrQ2FiAgm1zdnzwTUEE6ZQNY%3D&amp;reserved=0" TargetMode="External"/><Relationship Id="rId2" Type="http://schemas.openxmlformats.org/officeDocument/2006/relationships/hyperlink" Target="http://aka.ms/successwithteams" TargetMode="External"/><Relationship Id="rId1" Type="http://schemas.openxmlformats.org/officeDocument/2006/relationships/slideLayout" Target="../slideLayouts/slideLayout2.xml"/><Relationship Id="rId4" Type="http://schemas.openxmlformats.org/officeDocument/2006/relationships/hyperlink" Target="https://www.mentimeter.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tyoung@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hyperlink" Target="https://partner.microsoft.com/en-us/asset/collection/microsoft-data-modernization-in-a-day#/" TargetMode="External"/><Relationship Id="rId4" Type="http://schemas.openxmlformats.org/officeDocument/2006/relationships/hyperlink" Target="https://github.com/steveyoungca/DMIAD_Office_Hour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microsoftteams%2Fget-clients&amp;data=02%7C01%7CBoudewijn.VanderZwan%40microsoft.com%7C18597f31082443a0ab3108d7ca0ce68a%7C72f988bf86f141af91ab2d7cd011db47%7C1%7C0%7C637200029065841928&amp;sdata=LkGK2eoz44KwIPghcjSb8hOtKLaWRgUdPkWD3kMs1D0%3D&amp;reserved=0"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hyperlink" Target="https://aka.ms/netonboard" TargetMode="External"/><Relationship Id="rId4" Type="http://schemas.openxmlformats.org/officeDocument/2006/relationships/hyperlink" Target="https://nam06.safelinks.protection.outlook.com/?url=https%3A%2F%2Fteams.microsoft.com%2F&amp;data=02%7C01%7CBoudewijn.VanderZwan%40microsoft.com%7C18597f31082443a0ab3108d7ca0ce68a%7C72f988bf86f141af91ab2d7cd011db47%7C1%7C0%7C637200029065841928&amp;sdata=5RivYwoa7iiy%2BVH0WDQlQeBkivNaqHjBxXFTJF46hJk%3D&amp;reserved=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roducts.office.com/en-us/microsoft-teams/free" TargetMode="External"/><Relationship Id="rId7" Type="http://schemas.openxmlformats.org/officeDocument/2006/relationships/hyperlink" Target="https://aka.ms/partnerremotework" TargetMode="External"/><Relationship Id="rId2" Type="http://schemas.openxmlformats.org/officeDocument/2006/relationships/hyperlink" Target="https://docs.microsoft.com/en-us/MicrosoftTeams/e1-trial-license" TargetMode="External"/><Relationship Id="rId1" Type="http://schemas.openxmlformats.org/officeDocument/2006/relationships/slideLayout" Target="../slideLayouts/slideLayout13.xml"/><Relationship Id="rId6" Type="http://schemas.openxmlformats.org/officeDocument/2006/relationships/hyperlink" Target="https://www.microsoft.com/microsoft-365/partners/resources/teams-offers-and-trials-comparison" TargetMode="External"/><Relationship Id="rId5" Type="http://schemas.openxmlformats.org/officeDocument/2006/relationships/hyperlink" Target="https://partner.microsoft.com/dashboard/support/servicerequests/create?stage=2&amp;topicid=aa679372-d996-73df-e244-cb28bbbf28e8" TargetMode="External"/><Relationship Id="rId4" Type="http://schemas.openxmlformats.org/officeDocument/2006/relationships/hyperlink" Target="https://docs.microsoft.com/en-us/microsoftteams/teams-explorator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microsoftteams/troubleshoot-guest-access" TargetMode="External"/><Relationship Id="rId7" Type="http://schemas.openxmlformats.org/officeDocument/2006/relationships/hyperlink" Target="https://en.wikipedia.org/wiki/Microsoft_Teams" TargetMode="External"/><Relationship Id="rId2" Type="http://schemas.openxmlformats.org/officeDocument/2006/relationships/hyperlink" Target="https://docs.microsoft.com/en-us/microsoftteams/guest-access-checklist" TargetMode="Externa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hyperlink" Target="https://aka.ms/partnerremotework" TargetMode="External"/><Relationship Id="rId4" Type="http://schemas.openxmlformats.org/officeDocument/2006/relationships/hyperlink" Target="https://aka.ms/TeamsOnDemand" TargetMode="Externa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hyperlink" Target="mailto:DMIADptnrsupp@microsoft.com"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flickr.com/photos/nateone/3768979925"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hyperlink" Target="https://aka.ms/DMIADSession"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it.ly/cloudlabs-suppor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269300" y="2358517"/>
            <a:ext cx="6274911" cy="1301454"/>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1307">
                      <a:srgbClr val="353535"/>
                    </a:gs>
                    <a:gs pos="30000">
                      <a:srgbClr val="353535"/>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rPr>
              <a:t>Virtual delivery of Microsoft “In a Day” workshops </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1"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endParaRPr>
          </a:p>
          <a:p>
            <a:pPr marL="0" marR="0" lvl="0" indent="0" algn="l" defTabSz="914367" rtl="0" eaLnBrk="1" fontAlgn="auto" latinLnBrk="0" hangingPunct="1">
              <a:lnSpc>
                <a:spcPct val="90000"/>
              </a:lnSpc>
              <a:spcBef>
                <a:spcPct val="0"/>
              </a:spcBef>
              <a:spcAft>
                <a:spcPts val="0"/>
              </a:spcAft>
              <a:buClrTx/>
              <a:buSzTx/>
              <a:buFontTx/>
              <a:buNone/>
              <a:tabLst/>
              <a:defRPr/>
            </a:pPr>
            <a:r>
              <a:rPr lang="en-US" sz="2400" i="1" spc="-98" dirty="0">
                <a:latin typeface="Segoe UI Light"/>
              </a:rPr>
              <a:t>Data Modernization Immersion Workshop </a:t>
            </a:r>
            <a:endParaRPr kumimoji="0" lang="en-US" sz="2400" b="0" i="1"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endParaRP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400" b="0" i="1"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rPr>
              <a:t>Overview Discussion Using Teams</a:t>
            </a:r>
          </a:p>
        </p:txBody>
      </p:sp>
      <p:sp>
        <p:nvSpPr>
          <p:cNvPr id="5" name="Text Placeholder 4">
            <a:extLst>
              <a:ext uri="{FF2B5EF4-FFF2-40B4-BE49-F238E27FC236}">
                <a16:creationId xmlns:a16="http://schemas.microsoft.com/office/drawing/2014/main" id="{F06C704B-BF49-C042-9E47-C333C52BD5AB}"/>
              </a:ext>
            </a:extLst>
          </p:cNvPr>
          <p:cNvSpPr txBox="1">
            <a:spLocks/>
          </p:cNvSpPr>
          <p:nvPr/>
        </p:nvSpPr>
        <p:spPr>
          <a:xfrm>
            <a:off x="269301" y="4499483"/>
            <a:ext cx="6274911" cy="1162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mn-cs"/>
              </a:rPr>
              <a:t>Steve Young - Data &amp; AI CSA (Microsoft</a:t>
            </a:r>
            <a:r>
              <a:rPr kumimoji="0" lang="en-US" sz="16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mn-cs"/>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98" normalizeH="0" baseline="0" noProof="0" dirty="0">
                <a:ln w="3175">
                  <a:noFill/>
                </a:ln>
                <a:solidFill>
                  <a:prstClr val="black"/>
                </a:solidFill>
                <a:effectLst/>
                <a:uLnTx/>
                <a:uFillTx/>
                <a:latin typeface="Segoe UI Light"/>
                <a:ea typeface="+mn-ea"/>
                <a:cs typeface="+mn-cs"/>
                <a:hlinkClick r:id="rId3">
                  <a:extLst>
                    <a:ext uri="{A12FA001-AC4F-418D-AE19-62706E023703}">
                      <ahyp:hlinkClr xmlns:ahyp="http://schemas.microsoft.com/office/drawing/2018/hyperlinkcolor" val="tx"/>
                    </a:ext>
                  </a:extLst>
                </a:hlinkClick>
              </a:rPr>
              <a:t>styoung@Microsoft.com</a:t>
            </a:r>
            <a:endParaRPr kumimoji="0" lang="en-US" sz="1400" b="0" i="0" u="none" strike="noStrike" kern="1200" cap="none" spc="-98" normalizeH="0" baseline="0" noProof="0" dirty="0">
              <a:ln w="3175">
                <a:noFill/>
              </a:ln>
              <a:solidFill>
                <a:prstClr val="black"/>
              </a:solidFill>
              <a:effectLst/>
              <a:uLnTx/>
              <a:uFillTx/>
              <a:latin typeface="Segoe U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https://www.linkedin.com/in/steveyoung/</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mn-cs"/>
              </a:rPr>
              <a:t>Oct 7, 2020</a:t>
            </a:r>
            <a:br>
              <a:rPr kumimoji="0" lang="en-US" sz="16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mn-cs"/>
              </a:rPr>
            </a:br>
            <a:endParaRPr kumimoji="0" lang="en-US" sz="16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6337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dirty="0">
                <a:solidFill>
                  <a:srgbClr val="000000"/>
                </a:solidFill>
                <a:latin typeface="Segoe UI" panose="020B0502040204020203" pitchFamily="34" charset="0"/>
                <a:cs typeface="Segoe UI" panose="020B0502040204020203" pitchFamily="34" charset="0"/>
              </a:rPr>
              <a:t>Cloud Migration Triggers</a:t>
            </a:r>
          </a:p>
        </p:txBody>
      </p:sp>
      <p:pic>
        <p:nvPicPr>
          <p:cNvPr id="3" name="Picture 2">
            <a:extLst>
              <a:ext uri="{FF2B5EF4-FFF2-40B4-BE49-F238E27FC236}">
                <a16:creationId xmlns:a16="http://schemas.microsoft.com/office/drawing/2014/main" id="{C3574278-0B87-439E-B413-6BCCC8A7EF15}"/>
              </a:ext>
            </a:extLst>
          </p:cNvPr>
          <p:cNvPicPr>
            <a:picLocks noChangeAspect="1"/>
          </p:cNvPicPr>
          <p:nvPr/>
        </p:nvPicPr>
        <p:blipFill rotWithShape="1">
          <a:blip r:embed="rId3"/>
          <a:srcRect t="14168"/>
          <a:stretch/>
        </p:blipFill>
        <p:spPr>
          <a:xfrm>
            <a:off x="360887" y="1325563"/>
            <a:ext cx="11306440" cy="5399826"/>
          </a:xfrm>
          <a:prstGeom prst="rect">
            <a:avLst/>
          </a:prstGeom>
        </p:spPr>
      </p:pic>
    </p:spTree>
    <p:extLst>
      <p:ext uri="{BB962C8B-B14F-4D97-AF65-F5344CB8AC3E}">
        <p14:creationId xmlns:p14="http://schemas.microsoft.com/office/powerpoint/2010/main" val="68196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1397674"/>
            <a:ext cx="4795873" cy="4062651"/>
          </a:xfrm>
        </p:spPr>
        <p:txBody>
          <a:bodyPr/>
          <a:lstStyle/>
          <a:p>
            <a:pPr algn="ctr"/>
            <a:r>
              <a:rPr lang="en-US" sz="4400" dirty="0">
                <a:solidFill>
                  <a:schemeClr val="bg1"/>
                </a:solidFill>
              </a:rPr>
              <a:t>Data Mod Immersion Workshop </a:t>
            </a:r>
            <a:br>
              <a:rPr lang="en-US" sz="4400" dirty="0">
                <a:solidFill>
                  <a:schemeClr val="bg1"/>
                </a:solidFill>
              </a:rPr>
            </a:br>
            <a:r>
              <a:rPr lang="en-US" sz="4400" dirty="0">
                <a:solidFill>
                  <a:schemeClr val="bg1"/>
                </a:solidFill>
              </a:rPr>
              <a:t> </a:t>
            </a:r>
            <a:br>
              <a:rPr lang="en-US" sz="4400" dirty="0">
                <a:solidFill>
                  <a:schemeClr val="bg1"/>
                </a:solidFill>
              </a:rPr>
            </a:br>
            <a:r>
              <a:rPr lang="en-US" sz="4400" dirty="0">
                <a:solidFill>
                  <a:schemeClr val="bg1"/>
                </a:solidFill>
              </a:rPr>
              <a:t>Agenda Session Resources</a:t>
            </a:r>
            <a:endParaRPr lang="en-US" sz="4400" dirty="0"/>
          </a:p>
        </p:txBody>
      </p:sp>
      <p:pic>
        <p:nvPicPr>
          <p:cNvPr id="5" name="Picture Placeholder 4" descr="A large building in the background&#10;&#10;Description automatically generated">
            <a:extLst>
              <a:ext uri="{FF2B5EF4-FFF2-40B4-BE49-F238E27FC236}">
                <a16:creationId xmlns:a16="http://schemas.microsoft.com/office/drawing/2014/main" id="{5C5C03BF-88AF-490C-AAC7-3161E9E9B58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193844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a:solidFill>
                  <a:srgbClr val="000000"/>
                </a:solidFill>
                <a:latin typeface="Segoe UI" panose="020B0502040204020203" pitchFamily="34" charset="0"/>
                <a:cs typeface="Segoe UI" panose="020B0502040204020203" pitchFamily="34" charset="0"/>
              </a:rPr>
              <a:t>DMIAD TTT: Morning Session 1</a:t>
            </a:r>
          </a:p>
        </p:txBody>
      </p:sp>
      <p:sp>
        <p:nvSpPr>
          <p:cNvPr id="9" name="TextBox 8">
            <a:extLst>
              <a:ext uri="{FF2B5EF4-FFF2-40B4-BE49-F238E27FC236}">
                <a16:creationId xmlns:a16="http://schemas.microsoft.com/office/drawing/2014/main" id="{589E1E03-6476-4C7D-8143-788697E22AB8}"/>
              </a:ext>
            </a:extLst>
          </p:cNvPr>
          <p:cNvSpPr txBox="1"/>
          <p:nvPr/>
        </p:nvSpPr>
        <p:spPr>
          <a:xfrm>
            <a:off x="360886" y="1325563"/>
            <a:ext cx="11706290" cy="66479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29" normalizeH="0" baseline="0" noProof="0">
                <a:ln w="3175">
                  <a:noFill/>
                </a:ln>
                <a:solidFill>
                  <a:srgbClr val="002050"/>
                </a:solidFill>
                <a:effectLst/>
                <a:uLnTx/>
                <a:uFillTx/>
                <a:latin typeface="Segoe UI" panose="020B0502040204020203" pitchFamily="34" charset="0"/>
                <a:ea typeface="+mn-ea"/>
                <a:cs typeface="Segoe UI" panose="020B0502040204020203" pitchFamily="34" charset="0"/>
              </a:rPr>
              <a:t>Morning Session 1</a:t>
            </a:r>
          </a:p>
        </p:txBody>
      </p:sp>
      <p:sp>
        <p:nvSpPr>
          <p:cNvPr id="3" name="Rectangle 2">
            <a:extLst>
              <a:ext uri="{FF2B5EF4-FFF2-40B4-BE49-F238E27FC236}">
                <a16:creationId xmlns:a16="http://schemas.microsoft.com/office/drawing/2014/main" id="{15F00A03-9562-4200-995F-51DC1AD1E3E9}"/>
              </a:ext>
            </a:extLst>
          </p:cNvPr>
          <p:cNvSpPr/>
          <p:nvPr/>
        </p:nvSpPr>
        <p:spPr>
          <a:xfrm>
            <a:off x="360886" y="2208450"/>
            <a:ext cx="10710105" cy="3477875"/>
          </a:xfrm>
          <a:prstGeom prst="rect">
            <a:avLst/>
          </a:prstGeom>
        </p:spPr>
        <p:txBody>
          <a:bodyPr wrap="square">
            <a:spAutoFit/>
          </a:bodyPr>
          <a:lstStyle/>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Time Slot: </a:t>
            </a: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9:00-10:00AM</a:t>
            </a:r>
          </a:p>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Topic:</a:t>
            </a: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Why modernize your SQL Server to Azure</a:t>
            </a:r>
          </a:p>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Flow: </a:t>
            </a:r>
            <a:endPar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endParaRP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1:  Why modernize: The business value of cloud migration</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2: SQL Server migration destinations in Azure  (choosing between SQL DB, MI, VM)</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3: Database total cost of ownership in Azure  (AHB, TCO calc overview)</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Session Presentation Deck &amp; TTT Recording:</a:t>
            </a:r>
            <a:endPar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3"/>
              </a:rPr>
              <a:t>https://assetsprod.microsoft.com/mpn/en-us/dmiad-morning-session-one-content.pptx</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hlinkClick r:id="rId4"/>
              </a:rPr>
              <a:t>https://partner.microsoft.com/en-us/asset/detail/dmiad-morning-session-one-recording-mp4</a:t>
            </a: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p:txBody>
      </p:sp>
    </p:spTree>
    <p:extLst>
      <p:ext uri="{BB962C8B-B14F-4D97-AF65-F5344CB8AC3E}">
        <p14:creationId xmlns:p14="http://schemas.microsoft.com/office/powerpoint/2010/main" val="227968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a:solidFill>
                  <a:srgbClr val="000000"/>
                </a:solidFill>
                <a:latin typeface="Segoe UI" panose="020B0502040204020203" pitchFamily="34" charset="0"/>
                <a:cs typeface="Segoe UI" panose="020B0502040204020203" pitchFamily="34" charset="0"/>
              </a:rPr>
              <a:t>DMIAD TTT: Morning Session 2</a:t>
            </a:r>
          </a:p>
        </p:txBody>
      </p:sp>
      <p:sp>
        <p:nvSpPr>
          <p:cNvPr id="9" name="TextBox 8">
            <a:extLst>
              <a:ext uri="{FF2B5EF4-FFF2-40B4-BE49-F238E27FC236}">
                <a16:creationId xmlns:a16="http://schemas.microsoft.com/office/drawing/2014/main" id="{589E1E03-6476-4C7D-8143-788697E22AB8}"/>
              </a:ext>
            </a:extLst>
          </p:cNvPr>
          <p:cNvSpPr txBox="1"/>
          <p:nvPr/>
        </p:nvSpPr>
        <p:spPr>
          <a:xfrm>
            <a:off x="360887" y="1325563"/>
            <a:ext cx="11706290" cy="9879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29" normalizeH="0" baseline="0" noProof="0" dirty="0">
                <a:ln w="3175">
                  <a:noFill/>
                </a:ln>
                <a:solidFill>
                  <a:srgbClr val="002050"/>
                </a:solidFill>
                <a:effectLst/>
                <a:uLnTx/>
                <a:uFillTx/>
                <a:latin typeface="Segoe UI" panose="020B0502040204020203" pitchFamily="34" charset="0"/>
                <a:ea typeface="+mn-ea"/>
                <a:cs typeface="Segoe UI" panose="020B0502040204020203" pitchFamily="34" charset="0"/>
              </a:rPr>
              <a:t>Morning Session 2</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Semilight" panose="020B0402040204020203" pitchFamily="34" charset="0"/>
            </a:endParaRPr>
          </a:p>
        </p:txBody>
      </p:sp>
      <p:sp>
        <p:nvSpPr>
          <p:cNvPr id="2" name="Rectangle 1">
            <a:extLst>
              <a:ext uri="{FF2B5EF4-FFF2-40B4-BE49-F238E27FC236}">
                <a16:creationId xmlns:a16="http://schemas.microsoft.com/office/drawing/2014/main" id="{96EC2131-76C7-40D0-84E3-075CA1482D18}"/>
              </a:ext>
            </a:extLst>
          </p:cNvPr>
          <p:cNvSpPr/>
          <p:nvPr/>
        </p:nvSpPr>
        <p:spPr>
          <a:xfrm>
            <a:off x="360886" y="2217833"/>
            <a:ext cx="10568955" cy="4001095"/>
          </a:xfrm>
          <a:prstGeom prst="rect">
            <a:avLst/>
          </a:prstGeom>
        </p:spPr>
        <p:txBody>
          <a:bodyPr wrap="square">
            <a:spAutoFit/>
          </a:bodyPr>
          <a:lstStyle/>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Time Slot: </a:t>
            </a: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10:00-11:00AM</a:t>
            </a:r>
          </a:p>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Topic:</a:t>
            </a: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How to migrate and modernize your SQL Server databases </a:t>
            </a:r>
          </a:p>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Flow: </a:t>
            </a:r>
            <a:endPar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endParaRP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1: How to migrate to Azure using Azure Migrate, Data Migration Assistant, and Azure Data Migration Service</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2: Picking a pilot application and database to migrate </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Part 3: Optimizing your Azure workload</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Session Presentation Deck &amp; TTT Videos:</a:t>
            </a:r>
            <a:endParaRPr kumimoji="0" lang="en-US" sz="20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hlinkClick r:id="rId3"/>
              </a:rPr>
              <a:t>https://assetsprod.microsoft.com/mpn/en-us/dmiad-morning-session-two-content.pptx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hlinkClick r:id="rId3"/>
              </a:rPr>
              <a:t>https://partner.microsoft.com/en-us/asset/detail/dmiad-morning-session-two-recording-one-mp4</a:t>
            </a: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hlinkClick r:id="rId4"/>
              </a:rPr>
              <a:t>https://partner.microsoft.com/en-us/asset/detail/dmiad-morning-session-two-recording-two-mp4</a:t>
            </a: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p>
        </p:txBody>
      </p:sp>
    </p:spTree>
    <p:extLst>
      <p:ext uri="{BB962C8B-B14F-4D97-AF65-F5344CB8AC3E}">
        <p14:creationId xmlns:p14="http://schemas.microsoft.com/office/powerpoint/2010/main" val="122084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dirty="0">
                <a:solidFill>
                  <a:srgbClr val="000000"/>
                </a:solidFill>
                <a:latin typeface="Segoe UI" panose="020B0502040204020203" pitchFamily="34" charset="0"/>
                <a:cs typeface="Segoe UI" panose="020B0502040204020203" pitchFamily="34" charset="0"/>
              </a:rPr>
              <a:t>Data Mod AIW TTT: Whiteboarding</a:t>
            </a:r>
          </a:p>
        </p:txBody>
      </p:sp>
      <p:sp>
        <p:nvSpPr>
          <p:cNvPr id="9" name="TextBox 8">
            <a:extLst>
              <a:ext uri="{FF2B5EF4-FFF2-40B4-BE49-F238E27FC236}">
                <a16:creationId xmlns:a16="http://schemas.microsoft.com/office/drawing/2014/main" id="{589E1E03-6476-4C7D-8143-788697E22AB8}"/>
              </a:ext>
            </a:extLst>
          </p:cNvPr>
          <p:cNvSpPr txBox="1"/>
          <p:nvPr/>
        </p:nvSpPr>
        <p:spPr>
          <a:xfrm>
            <a:off x="242855" y="1546085"/>
            <a:ext cx="11706290" cy="5219891"/>
          </a:xfrm>
          <a:prstGeom prst="rect">
            <a:avLst/>
          </a:prstGeom>
          <a:noFill/>
        </p:spPr>
        <p:txBody>
          <a:bodyPr wrap="square" lIns="182880" tIns="146304" rIns="182880" bIns="146304"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Time Slot: </a:t>
            </a:r>
            <a:r>
              <a:rPr kumimoji="0" lang="en-US" sz="1400" b="0" i="0" u="none" strike="noStrike" kern="1200" cap="none" spc="0" normalizeH="0" baseline="0" noProof="0">
                <a:ln>
                  <a:noFill/>
                </a:ln>
                <a:solidFill>
                  <a:srgbClr val="505050"/>
                </a:solidFill>
                <a:effectLst/>
                <a:uLnTx/>
                <a:uFillTx/>
                <a:latin typeface="Segoe UI"/>
                <a:ea typeface="+mn-ea"/>
                <a:cs typeface="+mn-cs"/>
              </a:rPr>
              <a:t>11:00AM-Noon*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Topic:</a:t>
            </a:r>
            <a:r>
              <a:rPr kumimoji="0" lang="en-US" sz="1400" b="0" i="0" u="none" strike="noStrike" kern="1200" cap="none" spc="0" normalizeH="0" baseline="0" noProof="0">
                <a:ln>
                  <a:noFill/>
                </a:ln>
                <a:solidFill>
                  <a:srgbClr val="505050"/>
                </a:solidFill>
                <a:effectLst/>
                <a:uLnTx/>
                <a:uFillTx/>
                <a:latin typeface="Segoe UI"/>
                <a:ea typeface="+mn-ea"/>
                <a:cs typeface="+mn-cs"/>
              </a:rPr>
              <a:t> Migration Planning Whiteboarding Exercise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Flow: </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Introduce case study to the attendee(s)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Guide attendee(s) through the process of identifying business need &amp; overcoming objections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Guide attendee(s) through the process of designing a proof of concept (POC) to address customer scenario</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Review final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 </a:t>
            </a:r>
            <a:r>
              <a:rPr kumimoji="0" lang="en-US" sz="1050" b="0" i="1" u="none" strike="noStrike" kern="1200" cap="none" spc="0" normalizeH="0" baseline="0" noProof="0">
                <a:ln>
                  <a:noFill/>
                </a:ln>
                <a:solidFill>
                  <a:srgbClr val="505050"/>
                </a:solidFill>
                <a:effectLst/>
                <a:uLnTx/>
                <a:uFillTx/>
                <a:latin typeface="Segoe UI"/>
                <a:ea typeface="+mn-ea"/>
                <a:cs typeface="+mn-cs"/>
              </a:rPr>
              <a:t>*Note: Facilitator guide shows 1hr 15 min for this session, so use best discretion on actual timing for this</a:t>
            </a:r>
            <a:endParaRPr kumimoji="0" lang="en-US" sz="105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This interactive whiteboarding session is designed to help attendees better understand how to build a Proof-of-Concept (POC) and conduct a site analysis for a customer to compare cost, performance, and level of effort required to migrate from Oracle to SQL Server. As a facilitator, you will help the attendee(s) evaluate the dependent applications and reports that will need to be updated and (as a group) come up with a migration plan. In addition, the design-building process should help attendee(s) understand how the customer can take advantage of new SQL Server features to improve performance and resiliency, as well as explore ways to migrate from an old version of SQL Server to the newest version and consider the impact of migrating from on-premises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Learning Objectives: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Develop a plan for migrating on-premises VMs and SQL Server 2008 R2 databases into a combination of IaaS and PaaS services in Azure.</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Utilize database assessment to reveal any feature parity and compatibility issues between the customer's SQL Server databases and the managed database offerings in Azure using Data Migration Assistant.</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Design a solution for migrating their on-premises services, including VMs and databases, into Azure, with minimal or no down-time. </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505050"/>
                </a:solidFill>
                <a:effectLst/>
                <a:uLnTx/>
                <a:uFillTx/>
                <a:latin typeface="Segoe UI"/>
                <a:ea typeface="+mn-ea"/>
                <a:cs typeface="+mn-cs"/>
              </a:rPr>
              <a:t>Provide guidance on how to enable some of the advanced SQL features available in Azure to improve security and performance in the customer's applications.</a:t>
            </a:r>
          </a:p>
        </p:txBody>
      </p:sp>
      <p:sp>
        <p:nvSpPr>
          <p:cNvPr id="3" name="Rectangle 2">
            <a:extLst>
              <a:ext uri="{FF2B5EF4-FFF2-40B4-BE49-F238E27FC236}">
                <a16:creationId xmlns:a16="http://schemas.microsoft.com/office/drawing/2014/main" id="{E27087F5-5012-4FE1-83F9-BF52E221D676}"/>
              </a:ext>
            </a:extLst>
          </p:cNvPr>
          <p:cNvSpPr/>
          <p:nvPr/>
        </p:nvSpPr>
        <p:spPr>
          <a:xfrm>
            <a:off x="8812696" y="223098"/>
            <a:ext cx="3254481" cy="1200329"/>
          </a:xfrm>
          <a:prstGeom prst="rect">
            <a:avLst/>
          </a:prstGeom>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Facilitator Guide link: </a:t>
            </a:r>
            <a:r>
              <a:rPr kumimoji="0" lang="en-US" sz="1400" b="0" i="0" u="none" strike="noStrike" kern="1200" cap="none" spc="0" normalizeH="0" baseline="0" noProof="0">
                <a:ln>
                  <a:noFill/>
                </a:ln>
                <a:solidFill>
                  <a:srgbClr val="505050"/>
                </a:solidFill>
                <a:effectLst/>
                <a:uLnTx/>
                <a:uFillTx/>
                <a:latin typeface="Segoe UI"/>
                <a:ea typeface="+mn-ea"/>
                <a:cs typeface="+mn-cs"/>
                <a:hlinkClick r:id="rId3"/>
              </a:rPr>
              <a:t>https://partner.microsoft.com/en-us/asset/collection/microsoft-data-modernization-in-a-day#/</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34290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D09C1DD5-9960-4A15-86D9-65CC75F81BD6}"/>
              </a:ext>
            </a:extLst>
          </p:cNvPr>
          <p:cNvSpPr/>
          <p:nvPr/>
        </p:nvSpPr>
        <p:spPr>
          <a:xfrm>
            <a:off x="360887" y="1198907"/>
            <a:ext cx="1773755" cy="369332"/>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29" normalizeH="0" baseline="0" noProof="0">
                <a:ln w="3175">
                  <a:noFill/>
                </a:ln>
                <a:solidFill>
                  <a:srgbClr val="4472C4"/>
                </a:solidFill>
                <a:effectLst/>
                <a:uLnTx/>
                <a:uFillTx/>
                <a:latin typeface="Segoe UI" panose="020B0502040204020203" pitchFamily="34" charset="0"/>
                <a:ea typeface="+mn-ea"/>
                <a:cs typeface="Segoe UI" panose="020B0502040204020203" pitchFamily="34" charset="0"/>
              </a:rPr>
              <a:t>Whiteboarding</a:t>
            </a:r>
          </a:p>
        </p:txBody>
      </p:sp>
      <p:sp>
        <p:nvSpPr>
          <p:cNvPr id="2" name="Rectangle 1">
            <a:extLst>
              <a:ext uri="{FF2B5EF4-FFF2-40B4-BE49-F238E27FC236}">
                <a16:creationId xmlns:a16="http://schemas.microsoft.com/office/drawing/2014/main" id="{370D1E29-6A80-4628-8A04-162DE073C8A5}"/>
              </a:ext>
            </a:extLst>
          </p:cNvPr>
          <p:cNvSpPr/>
          <p:nvPr/>
        </p:nvSpPr>
        <p:spPr>
          <a:xfrm>
            <a:off x="9165155" y="1731329"/>
            <a:ext cx="2842591"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hlinkClick r:id="rId4" tooltip="https://github.com/microsoft/mcw-migrating-sql-databases-to-azure/blob/master/whiteboard%20design%20session/wds%20trainer%20guide%20-%20migrating%20sql%20databases%20to%20azure.md#abstract-and-learning-objectives"/>
              </a:rPr>
              <a:t>https://github.com/microsoft/MCW-Migrating-SQL-databases-to-Azure/blob/master/Whiteboard%20design%20session/WDS%20trainer%20guide%20-%20Migrating%20SQL%20databases%20to%20Azure.md#abstract-and-learning-objectives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62C47A63-F041-424B-8DB9-6D230EC6E57A}"/>
              </a:ext>
            </a:extLst>
          </p:cNvPr>
          <p:cNvSpPr/>
          <p:nvPr/>
        </p:nvSpPr>
        <p:spPr>
          <a:xfrm>
            <a:off x="8812696" y="1508375"/>
            <a:ext cx="2139753" cy="338554"/>
          </a:xfrm>
          <a:prstGeom prst="rect">
            <a:avLst/>
          </a:prstGeom>
        </p:spPr>
        <p:txBody>
          <a:bodyPr wrap="non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WDS Trainer Guide</a:t>
            </a:r>
          </a:p>
        </p:txBody>
      </p:sp>
    </p:spTree>
    <p:extLst>
      <p:ext uri="{BB962C8B-B14F-4D97-AF65-F5344CB8AC3E}">
        <p14:creationId xmlns:p14="http://schemas.microsoft.com/office/powerpoint/2010/main" val="313272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dirty="0">
                <a:solidFill>
                  <a:srgbClr val="000000"/>
                </a:solidFill>
                <a:latin typeface="Segoe UI" panose="020B0502040204020203" pitchFamily="34" charset="0"/>
                <a:cs typeface="Segoe UI" panose="020B0502040204020203" pitchFamily="34" charset="0"/>
              </a:rPr>
              <a:t>Data Mod AIW TTT: Hands-On Lab (HOL)</a:t>
            </a:r>
          </a:p>
        </p:txBody>
      </p:sp>
      <p:sp>
        <p:nvSpPr>
          <p:cNvPr id="9" name="TextBox 8">
            <a:extLst>
              <a:ext uri="{FF2B5EF4-FFF2-40B4-BE49-F238E27FC236}">
                <a16:creationId xmlns:a16="http://schemas.microsoft.com/office/drawing/2014/main" id="{589E1E03-6476-4C7D-8143-788697E22AB8}"/>
              </a:ext>
            </a:extLst>
          </p:cNvPr>
          <p:cNvSpPr txBox="1"/>
          <p:nvPr/>
        </p:nvSpPr>
        <p:spPr>
          <a:xfrm>
            <a:off x="304903" y="1014862"/>
            <a:ext cx="11706290" cy="5466112"/>
          </a:xfrm>
          <a:prstGeom prst="rect">
            <a:avLst/>
          </a:prstGeom>
          <a:noFill/>
        </p:spPr>
        <p:txBody>
          <a:bodyPr wrap="square" lIns="182880" tIns="146304" rIns="182880" bIns="146304"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29" normalizeH="0" baseline="0" noProof="0" dirty="0">
                <a:ln w="3175">
                  <a:noFill/>
                </a:ln>
                <a:solidFill>
                  <a:srgbClr val="002050"/>
                </a:solidFill>
                <a:effectLst/>
                <a:uLnTx/>
                <a:uFillTx/>
                <a:latin typeface="Segoe UI" panose="020B0502040204020203" pitchFamily="34" charset="0"/>
                <a:ea typeface="+mn-ea"/>
                <a:cs typeface="Segoe UI" panose="020B0502040204020203" pitchFamily="34" charset="0"/>
              </a:rPr>
              <a:t>HOL</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Time Slot: </a:t>
            </a:r>
            <a:r>
              <a:rPr kumimoji="0" lang="en-US" sz="1800" b="0" i="0" u="none" strike="noStrike" kern="1200" cap="none" spc="0" normalizeH="0" baseline="0" noProof="0" dirty="0">
                <a:ln>
                  <a:noFill/>
                </a:ln>
                <a:solidFill>
                  <a:srgbClr val="505050"/>
                </a:solidFill>
                <a:effectLst/>
                <a:uLnTx/>
                <a:uFillTx/>
                <a:latin typeface="Segoe UI"/>
                <a:ea typeface="+mn-ea"/>
                <a:cs typeface="+mn-cs"/>
              </a:rPr>
              <a:t>1:15-2:30PM</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HOL Topic:</a:t>
            </a:r>
            <a:r>
              <a:rPr kumimoji="0" lang="en-US" sz="1800" b="0" i="0" u="none" strike="noStrike" kern="1200" cap="none" spc="0" normalizeH="0" baseline="0" noProof="0" dirty="0">
                <a:ln>
                  <a:noFill/>
                </a:ln>
                <a:solidFill>
                  <a:srgbClr val="505050"/>
                </a:solidFill>
                <a:effectLst/>
                <a:uLnTx/>
                <a:uFillTx/>
                <a:latin typeface="Segoe UI"/>
                <a:ea typeface="+mn-ea"/>
                <a:cs typeface="+mn-cs"/>
              </a:rPr>
              <a:t> Migration Using  Azure SQL Database Managed Instance</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Description:</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457200" marR="0" lvl="1"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This covers migration from SQL Server 2008 R2 on prem to Azure SQL DB MI and uses the following tools/services: </a:t>
            </a:r>
          </a:p>
          <a:p>
            <a:pPr marL="914400" marR="0" lvl="2"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Azure Migrate</a:t>
            </a:r>
          </a:p>
          <a:p>
            <a:pPr marL="914400" marR="0" lvl="2"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Latest Data Migration Assistant (DMA) + SKU Recommender, + upload to Azure Migrate</a:t>
            </a:r>
          </a:p>
          <a:p>
            <a:pPr marL="914400" marR="0" lvl="2"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Data Migration Services (DMS) online migration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Link to HOL Content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x-none" sz="1600" b="0" i="0" u="none" strike="noStrike" kern="1200" cap="none" spc="0" normalizeH="0" baseline="0" noProof="0" dirty="0">
                <a:ln>
                  <a:noFill/>
                </a:ln>
                <a:solidFill>
                  <a:srgbClr val="505050"/>
                </a:solidFill>
                <a:effectLst/>
                <a:uLnTx/>
                <a:uFillTx/>
                <a:latin typeface="Segoe UI"/>
                <a:ea typeface="+mn-ea"/>
                <a:cs typeface="+mn-cs"/>
                <a:hlinkClick r:id="rId3"/>
              </a:rPr>
              <a:t>https://github.com/microsoft/MCW-Migrating-SQL-databases-to-Azure/blob/master/Hands-on%20lab/HOL%20step-by-step%20-%20Migrating%20SQL%20databases%20to%20Azure.md</a:t>
            </a:r>
            <a:endParaRPr kumimoji="0" lang="x-none" sz="1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Note: In the unlikely event that the HOL server goes down (and support cannot rectify it), please consider walking attendees through the following tutorial instead = </a:t>
            </a:r>
            <a:r>
              <a:rPr kumimoji="0" lang="en-US" sz="1400" b="0" i="0" u="none" strike="noStrike" kern="1200" cap="none" spc="0" normalizeH="0" baseline="0" noProof="0" dirty="0">
                <a:ln>
                  <a:noFill/>
                </a:ln>
                <a:solidFill>
                  <a:srgbClr val="505050"/>
                </a:solidFill>
                <a:effectLst/>
                <a:uLnTx/>
                <a:uFillTx/>
                <a:latin typeface="Segoe UI"/>
                <a:ea typeface="+mn-ea"/>
                <a:cs typeface="+mn-cs"/>
                <a:hlinkClick r:id="rId4"/>
              </a:rPr>
              <a:t>https://docs.microsoft.com/en-us/azure/dms/tutorial-sql-server-to-managed-instance</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E27087F5-5012-4FE1-83F9-BF52E221D676}"/>
              </a:ext>
            </a:extLst>
          </p:cNvPr>
          <p:cNvSpPr/>
          <p:nvPr/>
        </p:nvSpPr>
        <p:spPr>
          <a:xfrm>
            <a:off x="8682824" y="1272612"/>
            <a:ext cx="3148289" cy="984885"/>
          </a:xfrm>
          <a:prstGeom prst="rect">
            <a:avLst/>
          </a:prstGeom>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Facilitator content: </a:t>
            </a:r>
            <a:r>
              <a:rPr kumimoji="0" lang="en-US" sz="1400" b="0" i="0" u="none" strike="noStrike" kern="1200" cap="none" spc="0" normalizeH="0" baseline="0" noProof="0" dirty="0">
                <a:ln>
                  <a:noFill/>
                </a:ln>
                <a:solidFill>
                  <a:srgbClr val="505050"/>
                </a:solidFill>
                <a:effectLst/>
                <a:uLnTx/>
                <a:uFillTx/>
                <a:latin typeface="Segoe UI"/>
                <a:ea typeface="+mn-ea"/>
                <a:cs typeface="+mn-cs"/>
                <a:hlinkClick r:id="rId5"/>
              </a:rPr>
              <a:t>https://partner.microsoft.com/en-us/asset/collection/microsoft-data-modernization-in-a-day#/</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126193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a:solidFill>
                  <a:srgbClr val="000000"/>
                </a:solidFill>
                <a:latin typeface="Segoe UI" panose="020B0502040204020203" pitchFamily="34" charset="0"/>
                <a:cs typeface="Segoe UI" panose="020B0502040204020203" pitchFamily="34" charset="0"/>
              </a:rPr>
              <a:t>DMIAD TTT: Concluding the Day</a:t>
            </a:r>
          </a:p>
        </p:txBody>
      </p:sp>
      <p:sp>
        <p:nvSpPr>
          <p:cNvPr id="9" name="TextBox 8">
            <a:extLst>
              <a:ext uri="{FF2B5EF4-FFF2-40B4-BE49-F238E27FC236}">
                <a16:creationId xmlns:a16="http://schemas.microsoft.com/office/drawing/2014/main" id="{589E1E03-6476-4C7D-8143-788697E22AB8}"/>
              </a:ext>
            </a:extLst>
          </p:cNvPr>
          <p:cNvSpPr txBox="1"/>
          <p:nvPr/>
        </p:nvSpPr>
        <p:spPr>
          <a:xfrm>
            <a:off x="304903" y="1014862"/>
            <a:ext cx="11706290" cy="49121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9" normalizeH="0" baseline="0" noProof="0" dirty="0">
                <a:ln w="3175">
                  <a:noFill/>
                </a:ln>
                <a:solidFill>
                  <a:srgbClr val="002050"/>
                </a:solidFill>
                <a:effectLst/>
                <a:uLnTx/>
                <a:uFillTx/>
                <a:latin typeface="Segoe UI" panose="020B0502040204020203" pitchFamily="34" charset="0"/>
                <a:ea typeface="+mn-ea"/>
                <a:cs typeface="Segoe UI" panose="020B0502040204020203" pitchFamily="34" charset="0"/>
              </a:rPr>
              <a:t>Next Steps &amp; Closing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The process of wrapping up the workshop should focus on:</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Reviewing highlights from the day ("what we learned") - remember to ask the attendee(s) what stood out as enlightening</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Reflecting on some specific questions that were asked and noting ones that require research &amp; follow-up</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Putting what was learned into practice in the attendee's organization</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This is the most important aspect of closing out the session because it serves to build a bridge between the workshop and what comes next = actually planning &amp; executing the migration</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Set the expectation that this is just an initial part of the journey and that it's important to work with Microsoft &amp; its partners to keep the momentum going in the form of follow-up meetings, assessments, POCs, etc.</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Thanking them for their time</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Express our gratitude in a way that acknowledges that they took valuable time away from their roles (in some cases billable hours lost) to come to the workshop and learn about the importance of migrating their apps &amp; databases to 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Post-Event Attendee Evaluations: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Ask the attendees to please fill out the post-event evaluations ASAP (so their feedback is still fresh in their minds)</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5446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074783"/>
            <a:ext cx="4795873" cy="2708434"/>
          </a:xfrm>
        </p:spPr>
        <p:txBody>
          <a:bodyPr/>
          <a:lstStyle/>
          <a:p>
            <a:pPr algn="ctr"/>
            <a:r>
              <a:rPr lang="en-US" sz="4400" dirty="0">
                <a:solidFill>
                  <a:schemeClr val="bg1"/>
                </a:solidFill>
              </a:rPr>
              <a:t>Tips and tricks Converting Motions to Virtual (Digital)</a:t>
            </a:r>
            <a:endParaRPr lang="en-US" sz="4400"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6498477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0C99F-2123-4C94-B47E-C1EFC7760080}"/>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Schedule Your Day</a:t>
            </a:r>
          </a:p>
        </p:txBody>
      </p:sp>
      <p:pic>
        <p:nvPicPr>
          <p:cNvPr id="5" name="Content Placeholder 4">
            <a:extLst>
              <a:ext uri="{FF2B5EF4-FFF2-40B4-BE49-F238E27FC236}">
                <a16:creationId xmlns:a16="http://schemas.microsoft.com/office/drawing/2014/main" id="{312A7BAD-1F36-4991-A1A5-31FC830255F1}"/>
              </a:ext>
            </a:extLst>
          </p:cNvPr>
          <p:cNvPicPr>
            <a:picLocks noGrp="1" noChangeAspect="1"/>
          </p:cNvPicPr>
          <p:nvPr>
            <p:ph sz="half" idx="2"/>
          </p:nvPr>
        </p:nvPicPr>
        <p:blipFill rotWithShape="1">
          <a:blip r:embed="rId3"/>
          <a:srcRect r="1968"/>
          <a:stretch/>
        </p:blipFill>
        <p:spPr>
          <a:xfrm>
            <a:off x="838201" y="1845427"/>
            <a:ext cx="6882118" cy="2913424"/>
          </a:xfrm>
          <a:prstGeom prst="rect">
            <a:avLst/>
          </a:prstGeom>
        </p:spPr>
      </p:pic>
      <p:pic>
        <p:nvPicPr>
          <p:cNvPr id="6" name="Picture 5">
            <a:extLst>
              <a:ext uri="{FF2B5EF4-FFF2-40B4-BE49-F238E27FC236}">
                <a16:creationId xmlns:a16="http://schemas.microsoft.com/office/drawing/2014/main" id="{24EA70B6-7CF3-474F-A25D-957C076B1BED}"/>
              </a:ext>
            </a:extLst>
          </p:cNvPr>
          <p:cNvPicPr>
            <a:picLocks noChangeAspect="1"/>
          </p:cNvPicPr>
          <p:nvPr/>
        </p:nvPicPr>
        <p:blipFill>
          <a:blip r:embed="rId4"/>
          <a:stretch>
            <a:fillRect/>
          </a:stretch>
        </p:blipFill>
        <p:spPr>
          <a:xfrm>
            <a:off x="7720318" y="3171825"/>
            <a:ext cx="4294114" cy="3600449"/>
          </a:xfrm>
          <a:prstGeom prst="rect">
            <a:avLst/>
          </a:prstGeom>
        </p:spPr>
      </p:pic>
      <p:sp>
        <p:nvSpPr>
          <p:cNvPr id="7" name="Arrow: Down 6">
            <a:extLst>
              <a:ext uri="{FF2B5EF4-FFF2-40B4-BE49-F238E27FC236}">
                <a16:creationId xmlns:a16="http://schemas.microsoft.com/office/drawing/2014/main" id="{A52E8EAD-9C6E-481F-A3C4-6BA167A9BC98}"/>
              </a:ext>
            </a:extLst>
          </p:cNvPr>
          <p:cNvSpPr/>
          <p:nvPr/>
        </p:nvSpPr>
        <p:spPr>
          <a:xfrm rot="16200000">
            <a:off x="5497108" y="4077028"/>
            <a:ext cx="1027722" cy="2391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18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3122-F4FF-964A-A5C7-4CB55BE5E822}"/>
              </a:ext>
            </a:extLst>
          </p:cNvPr>
          <p:cNvSpPr>
            <a:spLocks noGrp="1"/>
          </p:cNvSpPr>
          <p:nvPr>
            <p:ph type="title"/>
          </p:nvPr>
        </p:nvSpPr>
        <p:spPr/>
        <p:txBody>
          <a:bodyPr/>
          <a:lstStyle/>
          <a:p>
            <a:r>
              <a:rPr lang="en-US" dirty="0"/>
              <a:t>Microsoft Teams Breakout Rooms - Preview</a:t>
            </a:r>
          </a:p>
        </p:txBody>
      </p:sp>
      <p:sp>
        <p:nvSpPr>
          <p:cNvPr id="3" name="Content Placeholder 2">
            <a:extLst>
              <a:ext uri="{FF2B5EF4-FFF2-40B4-BE49-F238E27FC236}">
                <a16:creationId xmlns:a16="http://schemas.microsoft.com/office/drawing/2014/main" id="{261C64CC-9E0B-8741-98D1-495C5CE38DED}"/>
              </a:ext>
            </a:extLst>
          </p:cNvPr>
          <p:cNvSpPr>
            <a:spLocks noGrp="1"/>
          </p:cNvSpPr>
          <p:nvPr>
            <p:ph sz="half" idx="1"/>
          </p:nvPr>
        </p:nvSpPr>
        <p:spPr>
          <a:xfrm>
            <a:off x="318978" y="1825625"/>
            <a:ext cx="2147776" cy="4351338"/>
          </a:xfrm>
        </p:spPr>
        <p:txBody>
          <a:bodyPr/>
          <a:lstStyle/>
          <a:p>
            <a:pPr marL="0" indent="0">
              <a:buNone/>
            </a:pPr>
            <a:r>
              <a:rPr lang="en-US" dirty="0"/>
              <a:t>Check out the Roadmap from time to time</a:t>
            </a:r>
          </a:p>
        </p:txBody>
      </p:sp>
      <p:pic>
        <p:nvPicPr>
          <p:cNvPr id="6" name="Content Placeholder 5">
            <a:extLst>
              <a:ext uri="{FF2B5EF4-FFF2-40B4-BE49-F238E27FC236}">
                <a16:creationId xmlns:a16="http://schemas.microsoft.com/office/drawing/2014/main" id="{69DCE558-FB0F-1340-BD2C-6C4992A840B5}"/>
              </a:ext>
            </a:extLst>
          </p:cNvPr>
          <p:cNvPicPr>
            <a:picLocks noGrp="1" noChangeAspect="1"/>
          </p:cNvPicPr>
          <p:nvPr>
            <p:ph sz="half" idx="2"/>
          </p:nvPr>
        </p:nvPicPr>
        <p:blipFill>
          <a:blip r:embed="rId3"/>
          <a:stretch>
            <a:fillRect/>
          </a:stretch>
        </p:blipFill>
        <p:spPr>
          <a:xfrm>
            <a:off x="6172200" y="1368820"/>
            <a:ext cx="5181600" cy="2667924"/>
          </a:xfrm>
          <a:prstGeom prst="rect">
            <a:avLst/>
          </a:prstGeom>
        </p:spPr>
      </p:pic>
      <p:sp>
        <p:nvSpPr>
          <p:cNvPr id="5" name="Rectangle 4">
            <a:extLst>
              <a:ext uri="{FF2B5EF4-FFF2-40B4-BE49-F238E27FC236}">
                <a16:creationId xmlns:a16="http://schemas.microsoft.com/office/drawing/2014/main" id="{9B28B1EB-89A2-6141-AB2C-76E526A3162B}"/>
              </a:ext>
            </a:extLst>
          </p:cNvPr>
          <p:cNvSpPr/>
          <p:nvPr/>
        </p:nvSpPr>
        <p:spPr>
          <a:xfrm>
            <a:off x="6019800" y="5934670"/>
            <a:ext cx="6096000" cy="923330"/>
          </a:xfrm>
          <a:prstGeom prst="rect">
            <a:avLst/>
          </a:prstGeom>
        </p:spPr>
        <p:txBody>
          <a:bodyPr>
            <a:spAutoFit/>
          </a:bodyPr>
          <a:lstStyle/>
          <a:p>
            <a:r>
              <a:rPr lang="en-CA" dirty="0">
                <a:hlinkClick r:id="rId4"/>
              </a:rPr>
              <a:t>https://microsoftteams.uservoice.com/forums/555103-public/suggestions/35000044-introduce-breakout-room-functionality</a:t>
            </a:r>
            <a:endParaRPr lang="en-US" dirty="0"/>
          </a:p>
        </p:txBody>
      </p:sp>
      <p:sp>
        <p:nvSpPr>
          <p:cNvPr id="7" name="Rectangle 6">
            <a:extLst>
              <a:ext uri="{FF2B5EF4-FFF2-40B4-BE49-F238E27FC236}">
                <a16:creationId xmlns:a16="http://schemas.microsoft.com/office/drawing/2014/main" id="{7A599814-1ADF-2E4F-B147-2832BF104B9B}"/>
              </a:ext>
            </a:extLst>
          </p:cNvPr>
          <p:cNvSpPr/>
          <p:nvPr/>
        </p:nvSpPr>
        <p:spPr>
          <a:xfrm>
            <a:off x="838200" y="5928027"/>
            <a:ext cx="6096000" cy="646331"/>
          </a:xfrm>
          <a:prstGeom prst="rect">
            <a:avLst/>
          </a:prstGeom>
        </p:spPr>
        <p:txBody>
          <a:bodyPr>
            <a:spAutoFit/>
          </a:bodyPr>
          <a:lstStyle/>
          <a:p>
            <a:r>
              <a:rPr lang="en-CA" dirty="0">
                <a:hlinkClick r:id="rId5"/>
              </a:rPr>
              <a:t>https://www.microsoft.com/en-ca/microsoft-365/roadmap?filters=</a:t>
            </a:r>
            <a:endParaRPr lang="en-US" dirty="0"/>
          </a:p>
        </p:txBody>
      </p:sp>
      <p:pic>
        <p:nvPicPr>
          <p:cNvPr id="8" name="Picture 7">
            <a:extLst>
              <a:ext uri="{FF2B5EF4-FFF2-40B4-BE49-F238E27FC236}">
                <a16:creationId xmlns:a16="http://schemas.microsoft.com/office/drawing/2014/main" id="{69FF7F16-7B3E-8646-BAD4-10ED10A38535}"/>
              </a:ext>
            </a:extLst>
          </p:cNvPr>
          <p:cNvPicPr>
            <a:picLocks noChangeAspect="1"/>
          </p:cNvPicPr>
          <p:nvPr/>
        </p:nvPicPr>
        <p:blipFill>
          <a:blip r:embed="rId6"/>
          <a:stretch>
            <a:fillRect/>
          </a:stretch>
        </p:blipFill>
        <p:spPr>
          <a:xfrm>
            <a:off x="2313066" y="1368820"/>
            <a:ext cx="3258394" cy="4401225"/>
          </a:xfrm>
          <a:prstGeom prst="rect">
            <a:avLst/>
          </a:prstGeom>
        </p:spPr>
      </p:pic>
    </p:spTree>
    <p:extLst>
      <p:ext uri="{BB962C8B-B14F-4D97-AF65-F5344CB8AC3E}">
        <p14:creationId xmlns:p14="http://schemas.microsoft.com/office/powerpoint/2010/main" val="229595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 name="Title 3">
            <a:extLst>
              <a:ext uri="{FF2B5EF4-FFF2-40B4-BE49-F238E27FC236}">
                <a16:creationId xmlns:a16="http://schemas.microsoft.com/office/drawing/2014/main" id="{7B069B99-3D91-0647-A34B-0CB430766E50}"/>
              </a:ext>
            </a:extLst>
          </p:cNvPr>
          <p:cNvSpPr txBox="1">
            <a:spLocks/>
          </p:cNvSpPr>
          <p:nvPr/>
        </p:nvSpPr>
        <p:spPr>
          <a:xfrm>
            <a:off x="1" y="192511"/>
            <a:ext cx="5342199" cy="72391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4704"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CA">
                <a:solidFill>
                  <a:schemeClr val="bg1"/>
                </a:solidFill>
              </a:rPr>
              <a:t>Agenda</a:t>
            </a:r>
            <a:endParaRPr lang="en-CA" dirty="0">
              <a:solidFill>
                <a:schemeClr val="bg1"/>
              </a:solidFill>
            </a:endParaRPr>
          </a:p>
        </p:txBody>
      </p:sp>
      <p:sp>
        <p:nvSpPr>
          <p:cNvPr id="8" name="Title 3">
            <a:extLst>
              <a:ext uri="{FF2B5EF4-FFF2-40B4-BE49-F238E27FC236}">
                <a16:creationId xmlns:a16="http://schemas.microsoft.com/office/drawing/2014/main" id="{6C0681ED-3E8C-8F4D-BFFD-D60F4364F4C4}"/>
              </a:ext>
            </a:extLst>
          </p:cNvPr>
          <p:cNvSpPr txBox="1">
            <a:spLocks/>
          </p:cNvSpPr>
          <p:nvPr/>
        </p:nvSpPr>
        <p:spPr>
          <a:xfrm>
            <a:off x="1" y="1717964"/>
            <a:ext cx="5342200" cy="4947525"/>
          </a:xfrm>
          <a:prstGeom prst="rect">
            <a:avLst/>
          </a:prstGeom>
        </p:spPr>
        <p:txBody>
          <a:bodyPr vert="horz" wrap="square" lIns="0" tIns="0" rIns="0" bIns="0" rtlCol="0" anchor="ctr">
            <a:noAutofit/>
          </a:bodyPr>
          <a:lstStyle>
            <a:lvl1pPr algn="l" defTabSz="932563" rtl="0" eaLnBrk="1" latinLnBrk="0" hangingPunct="1">
              <a:lnSpc>
                <a:spcPct val="90000"/>
              </a:lnSpc>
              <a:spcBef>
                <a:spcPct val="0"/>
              </a:spcBef>
              <a:buNone/>
              <a:defRPr lang="en-US" sz="3264" b="0" kern="1200" cap="none" spc="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448193" indent="-448193">
              <a:buFont typeface="Arial" panose="020B0604020202020204" pitchFamily="34" charset="0"/>
              <a:buChar char="•"/>
            </a:pPr>
            <a:r>
              <a:rPr lang="en-US" sz="2353" dirty="0">
                <a:solidFill>
                  <a:schemeClr val="bg1"/>
                </a:solidFill>
              </a:rPr>
              <a:t>Introduction</a:t>
            </a:r>
          </a:p>
          <a:p>
            <a:pPr marL="448193" indent="-448193">
              <a:buFont typeface="Arial" panose="020B0604020202020204" pitchFamily="34" charset="0"/>
              <a:buChar char="•"/>
            </a:pPr>
            <a:r>
              <a:rPr lang="en-US" sz="2353" dirty="0">
                <a:solidFill>
                  <a:schemeClr val="bg1"/>
                </a:solidFill>
              </a:rPr>
              <a:t>Program Introduction / Update</a:t>
            </a:r>
          </a:p>
          <a:p>
            <a:pPr marL="448193" indent="-448193">
              <a:buFont typeface="Arial" panose="020B0604020202020204" pitchFamily="34" charset="0"/>
              <a:buChar char="•"/>
            </a:pPr>
            <a:r>
              <a:rPr lang="en-US" sz="2353" dirty="0">
                <a:solidFill>
                  <a:schemeClr val="bg1"/>
                </a:solidFill>
              </a:rPr>
              <a:t>Session Resources and content</a:t>
            </a:r>
          </a:p>
          <a:p>
            <a:pPr marL="448193" indent="-448193">
              <a:buFont typeface="Arial" panose="020B0604020202020204" pitchFamily="34" charset="0"/>
              <a:buChar char="•"/>
            </a:pPr>
            <a:r>
              <a:rPr lang="en-US" sz="2353" dirty="0">
                <a:solidFill>
                  <a:schemeClr val="bg1"/>
                </a:solidFill>
              </a:rPr>
              <a:t>Tips &amp; Tricks –Digital Delivery</a:t>
            </a:r>
          </a:p>
          <a:p>
            <a:pPr marL="448193" indent="-448193">
              <a:buFont typeface="Arial" panose="020B0604020202020204" pitchFamily="34" charset="0"/>
              <a:buChar char="•"/>
            </a:pPr>
            <a:r>
              <a:rPr lang="en-US" sz="2353" dirty="0">
                <a:solidFill>
                  <a:schemeClr val="bg1"/>
                </a:solidFill>
              </a:rPr>
              <a:t>Best Practices for Students</a:t>
            </a:r>
          </a:p>
          <a:p>
            <a:pPr marL="448193" indent="-448193">
              <a:buFont typeface="Arial" panose="020B0604020202020204" pitchFamily="34" charset="0"/>
              <a:buChar char="•"/>
            </a:pPr>
            <a:r>
              <a:rPr lang="en-US" sz="2353" dirty="0">
                <a:solidFill>
                  <a:schemeClr val="bg1"/>
                </a:solidFill>
              </a:rPr>
              <a:t>Using Teams for Delivery</a:t>
            </a:r>
          </a:p>
          <a:p>
            <a:pPr marL="448193" indent="-448193">
              <a:buFont typeface="Arial" panose="020B0604020202020204" pitchFamily="34" charset="0"/>
              <a:buChar char="•"/>
            </a:pPr>
            <a:endParaRPr lang="en-US" sz="3200" dirty="0">
              <a:solidFill>
                <a:schemeClr val="bg1"/>
              </a:solidFill>
            </a:endParaRPr>
          </a:p>
          <a:p>
            <a:pPr marL="448193" indent="-448193">
              <a:buFont typeface="Arial" panose="020B0604020202020204" pitchFamily="34" charset="0"/>
              <a:buChar char="•"/>
            </a:pPr>
            <a:endParaRPr lang="en-US" sz="3200" dirty="0">
              <a:solidFill>
                <a:schemeClr val="bg1"/>
              </a:solidFill>
            </a:endParaRPr>
          </a:p>
        </p:txBody>
      </p:sp>
      <p:pic>
        <p:nvPicPr>
          <p:cNvPr id="26" name="Picture Placeholder 25" descr="A group of people standing in a room&#10;&#10;Description automatically generated">
            <a:extLst>
              <a:ext uri="{FF2B5EF4-FFF2-40B4-BE49-F238E27FC236}">
                <a16:creationId xmlns:a16="http://schemas.microsoft.com/office/drawing/2014/main" id="{DBFB00EA-EF4A-5643-BF47-3F773634F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767" r="13767"/>
          <a:stretch>
            <a:fillRect/>
          </a:stretch>
        </p:blipFill>
        <p:spPr>
          <a:xfrm>
            <a:off x="5342200" y="0"/>
            <a:ext cx="6849800" cy="6856100"/>
          </a:xfrm>
        </p:spPr>
      </p:pic>
    </p:spTree>
    <p:extLst>
      <p:ext uri="{BB962C8B-B14F-4D97-AF65-F5344CB8AC3E}">
        <p14:creationId xmlns:p14="http://schemas.microsoft.com/office/powerpoint/2010/main" val="15691031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3CD-4A6A-4D44-8FF9-81D27AE06739}"/>
              </a:ext>
            </a:extLst>
          </p:cNvPr>
          <p:cNvSpPr>
            <a:spLocks noGrp="1"/>
          </p:cNvSpPr>
          <p:nvPr>
            <p:ph type="title"/>
          </p:nvPr>
        </p:nvSpPr>
        <p:spPr/>
        <p:txBody>
          <a:bodyPr>
            <a:normAutofit/>
          </a:bodyPr>
          <a:lstStyle/>
          <a:p>
            <a:pPr defTabSz="932742">
              <a:lnSpc>
                <a:spcPct val="100000"/>
              </a:lnSpc>
            </a:pPr>
            <a:r>
              <a:rPr lang="en-US" dirty="0"/>
              <a:t>Teams for Distance Learning</a:t>
            </a:r>
          </a:p>
        </p:txBody>
      </p:sp>
      <p:sp>
        <p:nvSpPr>
          <p:cNvPr id="3" name="Content Placeholder 2">
            <a:extLst>
              <a:ext uri="{FF2B5EF4-FFF2-40B4-BE49-F238E27FC236}">
                <a16:creationId xmlns:a16="http://schemas.microsoft.com/office/drawing/2014/main" id="{5AE7CD83-1DA1-4C3B-8F89-DC84CA2FD2D8}"/>
              </a:ext>
            </a:extLst>
          </p:cNvPr>
          <p:cNvSpPr>
            <a:spLocks noGrp="1"/>
          </p:cNvSpPr>
          <p:nvPr>
            <p:ph idx="1"/>
          </p:nvPr>
        </p:nvSpPr>
        <p:spPr>
          <a:xfrm>
            <a:off x="841935" y="1435503"/>
            <a:ext cx="10760785" cy="5148177"/>
          </a:xfrm>
        </p:spPr>
        <p:txBody>
          <a:bodyPr vert="horz" lIns="91440" tIns="45720" rIns="91440" bIns="45720" rtlCol="0" anchor="t">
            <a:normAutofit fontScale="85000" lnSpcReduction="20000"/>
          </a:bodyPr>
          <a:lstStyle/>
          <a:p>
            <a:pPr marL="0" indent="0">
              <a:lnSpc>
                <a:spcPct val="120000"/>
              </a:lnSpc>
              <a:spcBef>
                <a:spcPts val="600"/>
              </a:spcBef>
              <a:buNone/>
            </a:pPr>
            <a:r>
              <a:rPr lang="en-US" dirty="0">
                <a:latin typeface="Segoe UI Semilight" panose="020B0402040204020203" pitchFamily="34" charset="0"/>
                <a:cs typeface="Segoe UI Semilight" panose="020B0402040204020203" pitchFamily="34" charset="0"/>
              </a:rPr>
              <a:t>There are many choices.  Important to understand what features / benefits are of highest value: </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The </a:t>
            </a:r>
            <a:r>
              <a:rPr lang="en-US" dirty="0" err="1">
                <a:latin typeface="Segoe UI Semilight" panose="020B0402040204020203" pitchFamily="34" charset="0"/>
                <a:cs typeface="Segoe UI Semilight" panose="020B0402040204020203" pitchFamily="34" charset="0"/>
              </a:rPr>
              <a:t>TSfB</a:t>
            </a:r>
            <a:r>
              <a:rPr lang="en-US" dirty="0">
                <a:latin typeface="Segoe UI Semilight" panose="020B0402040204020203" pitchFamily="34" charset="0"/>
                <a:cs typeface="Segoe UI Semilight" panose="020B0402040204020203" pitchFamily="34" charset="0"/>
              </a:rPr>
              <a:t> Program selected Teams </a:t>
            </a:r>
            <a:r>
              <a:rPr lang="en-GB" u="sng" dirty="0">
                <a:latin typeface="Segoe UI Semilight" panose="020B0402040204020203" pitchFamily="34" charset="0"/>
                <a:cs typeface="Segoe UI Semilight" panose="020B0402040204020203" pitchFamily="34" charset="0"/>
                <a:hlinkClick r:id="rId2"/>
              </a:rPr>
              <a:t>http://aka.ms/successwithteams</a:t>
            </a:r>
            <a:r>
              <a:rPr lang="en-GB" dirty="0">
                <a:latin typeface="Segoe UI Semilight" panose="020B0402040204020203" pitchFamily="34" charset="0"/>
                <a:cs typeface="Segoe UI Semilight" panose="020B0402040204020203" pitchFamily="34" charset="0"/>
              </a:rPr>
              <a:t> </a:t>
            </a:r>
            <a:endParaRPr lang="en-US" dirty="0">
              <a:latin typeface="Segoe UI Semilight" panose="020B0402040204020203" pitchFamily="34" charset="0"/>
              <a:cs typeface="Segoe UI Semilight" panose="020B0402040204020203" pitchFamily="34" charset="0"/>
            </a:endParaRP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Audio Quality is critical</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Video is used by Trainer only for Module Introductions</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Chat is highly encouraged</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Screen share only by Trainer </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Whiteboarding </a:t>
            </a:r>
          </a:p>
          <a:p>
            <a:pPr lvl="2">
              <a:lnSpc>
                <a:spcPct val="120000"/>
              </a:lnSpc>
              <a:spcBef>
                <a:spcPts val="600"/>
              </a:spcBef>
            </a:pPr>
            <a:r>
              <a:rPr lang="en-US" dirty="0">
                <a:latin typeface="Segoe UI Semilight"/>
                <a:cs typeface="Segoe UI Semilight"/>
              </a:rPr>
              <a:t>Built in Teams Feature </a:t>
            </a:r>
          </a:p>
          <a:p>
            <a:pPr lvl="2">
              <a:lnSpc>
                <a:spcPct val="120000"/>
              </a:lnSpc>
              <a:spcBef>
                <a:spcPts val="600"/>
              </a:spcBef>
            </a:pPr>
            <a:r>
              <a:rPr lang="en-CA" u="sng" dirty="0">
                <a:hlinkClick r:id="rId3" tooltip="https://www.microsoft.com/en-ca/p/microsoft-whiteboard/9mspc6mp8fm4?activetab=pivot:overviewtab"/>
              </a:rPr>
              <a:t>Microsoft Whiteboard</a:t>
            </a:r>
            <a:endParaRPr lang="en-US" dirty="0">
              <a:latin typeface="Segoe UI Semilight" panose="020B0402040204020203" pitchFamily="34" charset="0"/>
              <a:cs typeface="Segoe UI Semilight" panose="020B0402040204020203" pitchFamily="34" charset="0"/>
            </a:endParaRPr>
          </a:p>
          <a:p>
            <a:pPr lvl="2">
              <a:lnSpc>
                <a:spcPct val="120000"/>
              </a:lnSpc>
              <a:spcBef>
                <a:spcPts val="600"/>
              </a:spcBef>
            </a:pPr>
            <a:r>
              <a:rPr lang="en-US" dirty="0">
                <a:latin typeface="Segoe UI Semilight"/>
                <a:cs typeface="Segoe UI Semilight"/>
              </a:rPr>
              <a:t>Freehand by </a:t>
            </a:r>
            <a:r>
              <a:rPr lang="en-US" dirty="0" err="1">
                <a:latin typeface="Segoe UI Semilight"/>
                <a:cs typeface="Segoe UI Semilight"/>
              </a:rPr>
              <a:t>Invison</a:t>
            </a:r>
            <a:endParaRPr lang="en-US" dirty="0">
              <a:latin typeface="Segoe UI Semilight"/>
              <a:cs typeface="Segoe UI Semilight"/>
            </a:endParaRP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Polling and Q&amp;A abilities</a:t>
            </a:r>
          </a:p>
          <a:p>
            <a:pPr lvl="2">
              <a:lnSpc>
                <a:spcPct val="120000"/>
              </a:lnSpc>
              <a:spcBef>
                <a:spcPts val="600"/>
              </a:spcBef>
            </a:pPr>
            <a:r>
              <a:rPr lang="en-US" sz="1800" dirty="0">
                <a:latin typeface="Segoe UI Semilight" panose="020B0402040204020203" pitchFamily="34" charset="0"/>
                <a:cs typeface="Segoe UI Semilight" panose="020B0402040204020203" pitchFamily="34" charset="0"/>
                <a:hlinkClick r:id="rId4"/>
              </a:rPr>
              <a:t>https://www.mentimeter.com/</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3334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F702-4119-44E7-829B-1C84C70A097C}"/>
              </a:ext>
            </a:extLst>
          </p:cNvPr>
          <p:cNvSpPr>
            <a:spLocks noGrp="1"/>
          </p:cNvSpPr>
          <p:nvPr>
            <p:ph type="title"/>
          </p:nvPr>
        </p:nvSpPr>
        <p:spPr/>
        <p:txBody>
          <a:bodyPr>
            <a:normAutofit/>
          </a:bodyPr>
          <a:lstStyle/>
          <a:p>
            <a:pPr defTabSz="932742">
              <a:lnSpc>
                <a:spcPct val="100000"/>
              </a:lnSpc>
            </a:pPr>
            <a:r>
              <a:rPr lang="en-US" dirty="0"/>
              <a:t>Hardware Setup for Trainers</a:t>
            </a:r>
          </a:p>
        </p:txBody>
      </p:sp>
      <p:sp>
        <p:nvSpPr>
          <p:cNvPr id="3" name="Content Placeholder 2">
            <a:extLst>
              <a:ext uri="{FF2B5EF4-FFF2-40B4-BE49-F238E27FC236}">
                <a16:creationId xmlns:a16="http://schemas.microsoft.com/office/drawing/2014/main" id="{301D4BFA-938F-475E-8486-F136672CE6D7}"/>
              </a:ext>
            </a:extLst>
          </p:cNvPr>
          <p:cNvSpPr>
            <a:spLocks noGrp="1"/>
          </p:cNvSpPr>
          <p:nvPr>
            <p:ph idx="1"/>
          </p:nvPr>
        </p:nvSpPr>
        <p:spPr>
          <a:xfrm>
            <a:off x="584200" y="1435503"/>
            <a:ext cx="11018520" cy="5078313"/>
          </a:xfrm>
        </p:spPr>
        <p:txBody>
          <a:bodyPr/>
          <a:lstStyle/>
          <a:p>
            <a:pPr marL="228600" lvl="1" indent="0">
              <a:lnSpc>
                <a:spcPct val="100000"/>
              </a:lnSpc>
              <a:spcBef>
                <a:spcPts val="600"/>
              </a:spcBef>
              <a:buNone/>
            </a:pPr>
            <a:r>
              <a:rPr lang="en-US" sz="2800">
                <a:latin typeface="Segoe UI Semilight" panose="020B0402040204020203" pitchFamily="34" charset="0"/>
                <a:cs typeface="Segoe UI Semilight" panose="020B0402040204020203" pitchFamily="34" charset="0"/>
              </a:rPr>
              <a:t>Trainer Setup:</a:t>
            </a:r>
          </a:p>
          <a:p>
            <a:pPr lvl="2">
              <a:spcBef>
                <a:spcPts val="600"/>
              </a:spcBef>
            </a:pPr>
            <a:r>
              <a:rPr lang="en-US" sz="2400">
                <a:latin typeface="Segoe UI Semilight" panose="020B0402040204020203" pitchFamily="34" charset="0"/>
                <a:cs typeface="Segoe UI Semilight" panose="020B0402040204020203" pitchFamily="34" charset="0"/>
              </a:rPr>
              <a:t>Minimum of two monitors, some use 3 or 4</a:t>
            </a:r>
          </a:p>
          <a:p>
            <a:pPr marL="2912702" lvl="5" indent="-457200">
              <a:spcBef>
                <a:spcPts val="600"/>
              </a:spcBef>
              <a:buFont typeface="+mj-lt"/>
              <a:buAutoNum type="arabicPeriod"/>
            </a:pPr>
            <a:r>
              <a:rPr lang="en-US" sz="2400">
                <a:latin typeface="Segoe UI Semilight" panose="020B0402040204020203" pitchFamily="34" charset="0"/>
                <a:cs typeface="Segoe UI Semilight" panose="020B0402040204020203" pitchFamily="34" charset="0"/>
              </a:rPr>
              <a:t>Staging Monitor</a:t>
            </a:r>
          </a:p>
          <a:p>
            <a:pPr marL="2912702" lvl="5" indent="-457200">
              <a:spcBef>
                <a:spcPts val="600"/>
              </a:spcBef>
              <a:buFont typeface="+mj-lt"/>
              <a:buAutoNum type="arabicPeriod"/>
            </a:pPr>
            <a:r>
              <a:rPr lang="en-US" sz="2400">
                <a:latin typeface="Segoe UI Semilight" panose="020B0402040204020203" pitchFamily="34" charset="0"/>
                <a:cs typeface="Segoe UI Semilight" panose="020B0402040204020203" pitchFamily="34" charset="0"/>
              </a:rPr>
              <a:t>PPT Presenter Monitor </a:t>
            </a:r>
          </a:p>
          <a:p>
            <a:pPr marL="2912702" lvl="5" indent="-457200">
              <a:spcBef>
                <a:spcPts val="600"/>
              </a:spcBef>
              <a:buFont typeface="+mj-lt"/>
              <a:buAutoNum type="arabicPeriod"/>
            </a:pPr>
            <a:r>
              <a:rPr lang="en-US" sz="2400">
                <a:latin typeface="Segoe UI Semilight" panose="020B0402040204020203" pitchFamily="34" charset="0"/>
                <a:cs typeface="Segoe UI Semilight" panose="020B0402040204020203" pitchFamily="34" charset="0"/>
              </a:rPr>
              <a:t>PPT Slide Show (shared)</a:t>
            </a:r>
          </a:p>
          <a:p>
            <a:pPr marL="2912702" lvl="5" indent="-457200">
              <a:spcBef>
                <a:spcPts val="600"/>
              </a:spcBef>
              <a:buFont typeface="+mj-lt"/>
              <a:buAutoNum type="arabicPeriod"/>
            </a:pPr>
            <a:r>
              <a:rPr lang="en-US" sz="2400">
                <a:latin typeface="Segoe UI Semilight" panose="020B0402040204020203" pitchFamily="34" charset="0"/>
                <a:cs typeface="Segoe UI Semilight" panose="020B0402040204020203" pitchFamily="34" charset="0"/>
              </a:rPr>
              <a:t>Student View</a:t>
            </a:r>
          </a:p>
          <a:p>
            <a:pPr lvl="2">
              <a:spcBef>
                <a:spcPts val="600"/>
              </a:spcBef>
            </a:pPr>
            <a:r>
              <a:rPr lang="en-US" sz="2400">
                <a:latin typeface="Segoe UI Semilight" panose="020B0402040204020203" pitchFamily="34" charset="0"/>
                <a:cs typeface="Segoe UI Semilight" panose="020B0402040204020203" pitchFamily="34" charset="0"/>
              </a:rPr>
              <a:t>Drawing device (Surface or Wacom)</a:t>
            </a:r>
          </a:p>
          <a:p>
            <a:pPr lvl="2">
              <a:spcBef>
                <a:spcPts val="600"/>
              </a:spcBef>
            </a:pPr>
            <a:r>
              <a:rPr lang="en-US" sz="2400">
                <a:latin typeface="Segoe UI Semilight" panose="020B0402040204020203" pitchFamily="34" charset="0"/>
                <a:cs typeface="Segoe UI Semilight" panose="020B0402040204020203" pitchFamily="34" charset="0"/>
              </a:rPr>
              <a:t>Alternative audio devices (Jabra 710 and Jabra Evolve 65)</a:t>
            </a:r>
          </a:p>
          <a:p>
            <a:pPr marL="228600" lvl="1" indent="0">
              <a:lnSpc>
                <a:spcPct val="100000"/>
              </a:lnSpc>
              <a:spcBef>
                <a:spcPts val="600"/>
              </a:spcBef>
              <a:buNone/>
            </a:pPr>
            <a:endParaRPr lang="en-US" sz="2800">
              <a:latin typeface="Segoe UI Semilight" panose="020B0402040204020203" pitchFamily="34" charset="0"/>
              <a:cs typeface="Segoe UI Semilight" panose="020B0402040204020203" pitchFamily="34" charset="0"/>
            </a:endParaRPr>
          </a:p>
          <a:p>
            <a:pPr marL="0" indent="0">
              <a:lnSpc>
                <a:spcPct val="100000"/>
              </a:lnSpc>
              <a:spcBef>
                <a:spcPts val="600"/>
              </a:spcBef>
              <a:buNone/>
            </a:pP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351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F0AD-3240-4F9A-88EB-3AB9B8E73739}"/>
              </a:ext>
            </a:extLst>
          </p:cNvPr>
          <p:cNvSpPr>
            <a:spLocks noGrp="1"/>
          </p:cNvSpPr>
          <p:nvPr>
            <p:ph type="title"/>
          </p:nvPr>
        </p:nvSpPr>
        <p:spPr/>
        <p:txBody>
          <a:bodyPr>
            <a:normAutofit/>
          </a:bodyPr>
          <a:lstStyle/>
          <a:p>
            <a:pPr defTabSz="932742">
              <a:lnSpc>
                <a:spcPct val="100000"/>
              </a:lnSpc>
            </a:pPr>
            <a:r>
              <a:rPr lang="en-US" dirty="0"/>
              <a:t>Trainer Home VILT Studios - Examples</a:t>
            </a:r>
          </a:p>
        </p:txBody>
      </p:sp>
      <p:pic>
        <p:nvPicPr>
          <p:cNvPr id="7" name="Picture 6" descr="An open computer sitting on top of a desk&#10;&#10;Description automatically generated">
            <a:extLst>
              <a:ext uri="{FF2B5EF4-FFF2-40B4-BE49-F238E27FC236}">
                <a16:creationId xmlns:a16="http://schemas.microsoft.com/office/drawing/2014/main" id="{7C7EEF9C-5167-481D-B9DF-FE65D73C5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207" y="1403790"/>
            <a:ext cx="7125586" cy="5344190"/>
          </a:xfrm>
          <a:prstGeom prst="rect">
            <a:avLst/>
          </a:prstGeom>
        </p:spPr>
      </p:pic>
    </p:spTree>
    <p:extLst>
      <p:ext uri="{BB962C8B-B14F-4D97-AF65-F5344CB8AC3E}">
        <p14:creationId xmlns:p14="http://schemas.microsoft.com/office/powerpoint/2010/main" val="3930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F0AD-3240-4F9A-88EB-3AB9B8E73739}"/>
              </a:ext>
            </a:extLst>
          </p:cNvPr>
          <p:cNvSpPr>
            <a:spLocks noGrp="1"/>
          </p:cNvSpPr>
          <p:nvPr>
            <p:ph type="title"/>
          </p:nvPr>
        </p:nvSpPr>
        <p:spPr/>
        <p:txBody>
          <a:bodyPr>
            <a:normAutofit/>
          </a:bodyPr>
          <a:lstStyle/>
          <a:p>
            <a:pPr defTabSz="932742">
              <a:lnSpc>
                <a:spcPct val="100000"/>
              </a:lnSpc>
            </a:pPr>
            <a:r>
              <a:rPr lang="en-US" dirty="0"/>
              <a:t>Trainer Home VILT Studios - Examples</a:t>
            </a:r>
          </a:p>
        </p:txBody>
      </p:sp>
      <p:pic>
        <p:nvPicPr>
          <p:cNvPr id="5" name="Content Placeholder 4" descr="A picture containing indoor, table, computer, sitting&#10;&#10;Description automatically generated">
            <a:extLst>
              <a:ext uri="{FF2B5EF4-FFF2-40B4-BE49-F238E27FC236}">
                <a16:creationId xmlns:a16="http://schemas.microsoft.com/office/drawing/2014/main" id="{32F1DA70-3CFD-4912-BC32-B688165FF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6374" y="1331843"/>
            <a:ext cx="7368209" cy="5526157"/>
          </a:xfrm>
        </p:spPr>
      </p:pic>
    </p:spTree>
    <p:extLst>
      <p:ext uri="{BB962C8B-B14F-4D97-AF65-F5344CB8AC3E}">
        <p14:creationId xmlns:p14="http://schemas.microsoft.com/office/powerpoint/2010/main" val="904039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6239-E99B-4268-9699-A2DA95FBF22B}"/>
              </a:ext>
            </a:extLst>
          </p:cNvPr>
          <p:cNvSpPr>
            <a:spLocks noGrp="1"/>
          </p:cNvSpPr>
          <p:nvPr>
            <p:ph type="title"/>
          </p:nvPr>
        </p:nvSpPr>
        <p:spPr/>
        <p:txBody>
          <a:bodyPr/>
          <a:lstStyle/>
          <a:p>
            <a:r>
              <a:rPr lang="en-US" dirty="0"/>
              <a:t>Best Practices for Trainers 	</a:t>
            </a:r>
          </a:p>
        </p:txBody>
      </p:sp>
      <p:sp>
        <p:nvSpPr>
          <p:cNvPr id="3" name="Content Placeholder 2">
            <a:extLst>
              <a:ext uri="{FF2B5EF4-FFF2-40B4-BE49-F238E27FC236}">
                <a16:creationId xmlns:a16="http://schemas.microsoft.com/office/drawing/2014/main" id="{60F49743-2951-450E-800E-7BC0BDD532B8}"/>
              </a:ext>
            </a:extLst>
          </p:cNvPr>
          <p:cNvSpPr>
            <a:spLocks noGrp="1"/>
          </p:cNvSpPr>
          <p:nvPr>
            <p:ph idx="1"/>
          </p:nvPr>
        </p:nvSpPr>
        <p:spPr>
          <a:xfrm>
            <a:off x="838200" y="1441306"/>
            <a:ext cx="10430164" cy="4926049"/>
          </a:xfrm>
        </p:spPr>
        <p:txBody>
          <a:bodyPr>
            <a:normAutofit lnSpcReduction="10000"/>
          </a:bodyPr>
          <a:lstStyle/>
          <a:p>
            <a:pPr marL="0" indent="0">
              <a:lnSpc>
                <a:spcPct val="120000"/>
              </a:lnSpc>
              <a:spcBef>
                <a:spcPts val="600"/>
              </a:spcBef>
              <a:buNone/>
            </a:pPr>
            <a:r>
              <a:rPr lang="en-US" dirty="0">
                <a:latin typeface="Segoe UI Semilight" panose="020B0402040204020203" pitchFamily="34" charset="0"/>
                <a:cs typeface="Segoe UI Semilight" panose="020B0402040204020203" pitchFamily="34" charset="0"/>
              </a:rPr>
              <a:t>Summary:</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Have the right setup, and practice with it</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Drive Student Engagement:</a:t>
            </a:r>
          </a:p>
          <a:p>
            <a:pPr lvl="2">
              <a:lnSpc>
                <a:spcPct val="120000"/>
              </a:lnSpc>
              <a:spcBef>
                <a:spcPts val="600"/>
              </a:spcBef>
            </a:pPr>
            <a:r>
              <a:rPr lang="en-US" dirty="0">
                <a:latin typeface="Segoe UI Semilight" panose="020B0402040204020203" pitchFamily="34" charset="0"/>
                <a:cs typeface="Segoe UI Semilight" panose="020B0402040204020203" pitchFamily="34" charset="0"/>
              </a:rPr>
              <a:t>Shorter Lecture time (breaking up into information “chunks”)</a:t>
            </a:r>
          </a:p>
          <a:p>
            <a:pPr lvl="3">
              <a:lnSpc>
                <a:spcPct val="120000"/>
              </a:lnSpc>
              <a:spcBef>
                <a:spcPts val="600"/>
              </a:spcBef>
            </a:pPr>
            <a:r>
              <a:rPr lang="en-US" dirty="0">
                <a:latin typeface="Segoe UI Semilight" panose="020B0402040204020203" pitchFamily="34" charset="0"/>
                <a:cs typeface="Segoe UI Semilight" panose="020B0402040204020203" pitchFamily="34" charset="0"/>
              </a:rPr>
              <a:t>Trainer should review content to create shorter intervals between topics</a:t>
            </a:r>
          </a:p>
          <a:p>
            <a:pPr lvl="2">
              <a:lnSpc>
                <a:spcPct val="120000"/>
              </a:lnSpc>
              <a:spcBef>
                <a:spcPts val="600"/>
              </a:spcBef>
            </a:pPr>
            <a:r>
              <a:rPr lang="en-US" dirty="0">
                <a:latin typeface="Segoe UI Semilight" panose="020B0402040204020203" pitchFamily="34" charset="0"/>
                <a:cs typeface="Segoe UI Semilight" panose="020B0402040204020203" pitchFamily="34" charset="0"/>
              </a:rPr>
              <a:t>Provide demos or expanded Q&amp;A instead of labs (at least until HOLs are added)</a:t>
            </a:r>
          </a:p>
          <a:p>
            <a:pPr lvl="2">
              <a:lnSpc>
                <a:spcPct val="120000"/>
              </a:lnSpc>
              <a:spcBef>
                <a:spcPts val="600"/>
              </a:spcBef>
            </a:pPr>
            <a:r>
              <a:rPr lang="en-US" dirty="0">
                <a:latin typeface="Segoe UI Semilight" panose="020B0402040204020203" pitchFamily="34" charset="0"/>
                <a:cs typeface="Segoe UI Semilight" panose="020B0402040204020203" pitchFamily="34" charset="0"/>
              </a:rPr>
              <a:t>More frequent breaks</a:t>
            </a:r>
          </a:p>
          <a:p>
            <a:pPr lvl="2">
              <a:lnSpc>
                <a:spcPct val="120000"/>
              </a:lnSpc>
              <a:spcBef>
                <a:spcPts val="600"/>
              </a:spcBef>
            </a:pPr>
            <a:r>
              <a:rPr lang="en-US" dirty="0">
                <a:latin typeface="Segoe UI Semilight" panose="020B0402040204020203" pitchFamily="34" charset="0"/>
                <a:cs typeface="Segoe UI Semilight" panose="020B0402040204020203" pitchFamily="34" charset="0"/>
              </a:rPr>
              <a:t>Constant group polling // Set expectations that you’ll be calling on people</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Smile, move around like you would normally, it creates your normal energy</a:t>
            </a:r>
          </a:p>
          <a:p>
            <a:pPr lvl="1">
              <a:lnSpc>
                <a:spcPct val="120000"/>
              </a:lnSpc>
              <a:spcBef>
                <a:spcPts val="600"/>
              </a:spcBef>
            </a:pPr>
            <a:r>
              <a:rPr lang="en-US" dirty="0">
                <a:latin typeface="Segoe UI Semilight" panose="020B0402040204020203" pitchFamily="34" charset="0"/>
                <a:cs typeface="Segoe UI Semilight" panose="020B0402040204020203" pitchFamily="34" charset="0"/>
              </a:rPr>
              <a:t>Encourage student best practices</a:t>
            </a:r>
            <a:endParaRPr lang="en-US" dirty="0"/>
          </a:p>
        </p:txBody>
      </p:sp>
    </p:spTree>
    <p:extLst>
      <p:ext uri="{BB962C8B-B14F-4D97-AF65-F5344CB8AC3E}">
        <p14:creationId xmlns:p14="http://schemas.microsoft.com/office/powerpoint/2010/main" val="135610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3A00-691B-4850-8B29-11415E1CE263}"/>
              </a:ext>
            </a:extLst>
          </p:cNvPr>
          <p:cNvSpPr>
            <a:spLocks noGrp="1"/>
          </p:cNvSpPr>
          <p:nvPr>
            <p:ph type="title"/>
          </p:nvPr>
        </p:nvSpPr>
        <p:spPr/>
        <p:txBody>
          <a:bodyPr/>
          <a:lstStyle/>
          <a:p>
            <a:r>
              <a:rPr lang="en-US" dirty="0"/>
              <a:t>Best Practices for Trainers 	</a:t>
            </a:r>
            <a:endParaRPr lang="en-CA" dirty="0"/>
          </a:p>
        </p:txBody>
      </p:sp>
      <p:sp>
        <p:nvSpPr>
          <p:cNvPr id="3" name="Content Placeholder 2">
            <a:extLst>
              <a:ext uri="{FF2B5EF4-FFF2-40B4-BE49-F238E27FC236}">
                <a16:creationId xmlns:a16="http://schemas.microsoft.com/office/drawing/2014/main" id="{30D48EC7-9101-4482-A759-30DBF8222EB1}"/>
              </a:ext>
            </a:extLst>
          </p:cNvPr>
          <p:cNvSpPr>
            <a:spLocks noGrp="1"/>
          </p:cNvSpPr>
          <p:nvPr>
            <p:ph idx="1"/>
          </p:nvPr>
        </p:nvSpPr>
        <p:spPr/>
        <p:txBody>
          <a:bodyPr/>
          <a:lstStyle/>
          <a:p>
            <a:r>
              <a:rPr lang="en-US" dirty="0"/>
              <a:t>Please ensure "Subtitles" are On in your PowerPoint deck.</a:t>
            </a:r>
          </a:p>
          <a:p>
            <a:r>
              <a:rPr lang="en-US" dirty="0"/>
              <a:t>Can be distracting but need to be accessible. </a:t>
            </a:r>
          </a:p>
          <a:p>
            <a:endParaRPr lang="en-US" dirty="0"/>
          </a:p>
          <a:p>
            <a:endParaRPr lang="en-US" dirty="0"/>
          </a:p>
          <a:p>
            <a:endParaRPr lang="en-US" dirty="0"/>
          </a:p>
          <a:p>
            <a:endParaRPr lang="en-US" dirty="0"/>
          </a:p>
          <a:p>
            <a:r>
              <a:rPr lang="en-US" dirty="0"/>
              <a:t>Give couple of mins to partners in the end to fill in the survey and please emphasize on the ask.</a:t>
            </a:r>
            <a:endParaRPr lang="en-CA" dirty="0"/>
          </a:p>
        </p:txBody>
      </p:sp>
      <p:pic>
        <p:nvPicPr>
          <p:cNvPr id="5" name="Picture 4">
            <a:extLst>
              <a:ext uri="{FF2B5EF4-FFF2-40B4-BE49-F238E27FC236}">
                <a16:creationId xmlns:a16="http://schemas.microsoft.com/office/drawing/2014/main" id="{DB817764-6161-469D-A5F5-7377B8BCE465}"/>
              </a:ext>
            </a:extLst>
          </p:cNvPr>
          <p:cNvPicPr>
            <a:picLocks noChangeAspect="1"/>
          </p:cNvPicPr>
          <p:nvPr/>
        </p:nvPicPr>
        <p:blipFill rotWithShape="1">
          <a:blip r:embed="rId3">
            <a:extLst>
              <a:ext uri="{28A0092B-C50C-407E-A947-70E740481C1C}">
                <a14:useLocalDpi xmlns:a14="http://schemas.microsoft.com/office/drawing/2010/main" val="0"/>
              </a:ext>
            </a:extLst>
          </a:blip>
          <a:srcRect t="14123" r="82"/>
          <a:stretch/>
        </p:blipFill>
        <p:spPr>
          <a:xfrm>
            <a:off x="614362" y="3036013"/>
            <a:ext cx="10954339" cy="940674"/>
          </a:xfrm>
          <a:prstGeom prst="rect">
            <a:avLst/>
          </a:prstGeom>
        </p:spPr>
      </p:pic>
    </p:spTree>
    <p:extLst>
      <p:ext uri="{BB962C8B-B14F-4D97-AF65-F5344CB8AC3E}">
        <p14:creationId xmlns:p14="http://schemas.microsoft.com/office/powerpoint/2010/main" val="3897715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dirty="0"/>
              <a:t>Trainers: Things to Know and/or Avoid</a:t>
            </a:r>
          </a:p>
        </p:txBody>
      </p:sp>
      <p:sp>
        <p:nvSpPr>
          <p:cNvPr id="9" name="TextBox 8">
            <a:extLst>
              <a:ext uri="{FF2B5EF4-FFF2-40B4-BE49-F238E27FC236}">
                <a16:creationId xmlns:a16="http://schemas.microsoft.com/office/drawing/2014/main" id="{589E1E03-6476-4C7D-8143-788697E22AB8}"/>
              </a:ext>
            </a:extLst>
          </p:cNvPr>
          <p:cNvSpPr txBox="1"/>
          <p:nvPr/>
        </p:nvSpPr>
        <p:spPr>
          <a:xfrm>
            <a:off x="360887" y="883527"/>
            <a:ext cx="11706290" cy="6035498"/>
          </a:xfrm>
          <a:prstGeom prst="rect">
            <a:avLst/>
          </a:prstGeom>
          <a:noFill/>
        </p:spPr>
        <p:txBody>
          <a:bodyPr wrap="square" lIns="182880" tIns="146304" rIns="182880" bIns="146304" rtlCol="0">
            <a:spAutoFit/>
          </a:bodyPr>
          <a:lstStyle/>
          <a:p>
            <a:r>
              <a:rPr lang="en-US" sz="1900" dirty="0"/>
              <a:t>To ensure a smooth event &amp; prevent satisfaction problems, here are important things facilitators should keep in mind:</a:t>
            </a:r>
          </a:p>
          <a:p>
            <a:endParaRPr lang="en-US" sz="1000" dirty="0"/>
          </a:p>
          <a:p>
            <a:pPr marL="285750" indent="-285750" fontAlgn="ctr">
              <a:buFont typeface="Arial" panose="020B0604020202020204" pitchFamily="34" charset="0"/>
              <a:buChar char="•"/>
            </a:pPr>
            <a:r>
              <a:rPr lang="en-US" sz="1900" dirty="0"/>
              <a:t>Don't rat-hole on a particular topic or question too long (the agenda timing is tight, and the overall learning experience may suffer)</a:t>
            </a:r>
          </a:p>
          <a:p>
            <a:pPr marL="742950" lvl="1" indent="-285750" fontAlgn="ctr">
              <a:buFont typeface="Arial" panose="020B0604020202020204" pitchFamily="34" charset="0"/>
              <a:buChar char="•"/>
            </a:pPr>
            <a:r>
              <a:rPr lang="en-US" sz="1900" dirty="0"/>
              <a:t>Instead, document any deep/complex customer questions and use them as an opportunity to follow-up with them after the event</a:t>
            </a:r>
          </a:p>
          <a:p>
            <a:r>
              <a:rPr lang="en-US" sz="1900" dirty="0"/>
              <a:t> </a:t>
            </a:r>
          </a:p>
          <a:p>
            <a:pPr marL="285750" indent="-285750" fontAlgn="ctr">
              <a:buFont typeface="Arial" panose="020B0604020202020204" pitchFamily="34" charset="0"/>
              <a:buChar char="•"/>
            </a:pPr>
            <a:r>
              <a:rPr lang="en-US" sz="1900" dirty="0"/>
              <a:t>As a facilitator from a partner organization, you are representing Microsoft and CANNOT overtly promote your own solutions or customer offers </a:t>
            </a:r>
            <a:r>
              <a:rPr lang="en-US" sz="1900" i="1" dirty="0"/>
              <a:t>during</a:t>
            </a:r>
            <a:r>
              <a:rPr lang="en-US" sz="1900" dirty="0"/>
              <a:t> the event</a:t>
            </a:r>
          </a:p>
          <a:p>
            <a:pPr marL="742950" lvl="1" indent="-285750" fontAlgn="ctr">
              <a:buFont typeface="Arial" panose="020B0604020202020204" pitchFamily="34" charset="0"/>
              <a:buChar char="•"/>
            </a:pPr>
            <a:r>
              <a:rPr lang="en-US" sz="1900" dirty="0"/>
              <a:t>Instead, you can (1) use anonymized customer examples from your own experiences to support the learning experience, or (2) offer to follow-up with them in the days/weeks after the event (in alignment with the account's Microsoft seller)</a:t>
            </a:r>
          </a:p>
          <a:p>
            <a:pPr marL="285750" indent="-285750">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Don’t assume that because you are delivering the event you will automatically become the partner of record for that customer (for the data migration sales cycle)</a:t>
            </a:r>
          </a:p>
          <a:p>
            <a:pPr marL="742950" lvl="1" indent="-285750" fontAlgn="ctr">
              <a:buFont typeface="Arial" panose="020B0604020202020204" pitchFamily="34" charset="0"/>
              <a:buChar char="•"/>
            </a:pPr>
            <a:r>
              <a:rPr lang="en-US" sz="1900" dirty="0"/>
              <a:t>Instead, you can introduce yourself to the customer attendee (mentioning your company name) during the event, and then work with the Microsoft sales team to see if there's an opportunity to be involved in the sales cycle </a:t>
            </a:r>
          </a:p>
          <a:p>
            <a:endParaRPr lang="en-US" sz="1200" dirty="0"/>
          </a:p>
        </p:txBody>
      </p:sp>
    </p:spTree>
    <p:extLst>
      <p:ext uri="{BB962C8B-B14F-4D97-AF65-F5344CB8AC3E}">
        <p14:creationId xmlns:p14="http://schemas.microsoft.com/office/powerpoint/2010/main" val="272087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413337"/>
            <a:ext cx="4795873" cy="2031325"/>
          </a:xfrm>
        </p:spPr>
        <p:txBody>
          <a:bodyPr/>
          <a:lstStyle/>
          <a:p>
            <a:pPr algn="ctr"/>
            <a:r>
              <a:rPr lang="en-US" sz="4400" dirty="0">
                <a:solidFill>
                  <a:schemeClr val="bg1"/>
                </a:solidFill>
              </a:rPr>
              <a:t>Setup &amp; best practices for Students</a:t>
            </a:r>
            <a:endParaRPr lang="en-US" sz="4400"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E7FEB40C-6B6C-44E7-84ED-FC8FA119B595}"/>
              </a:ext>
            </a:extLst>
          </p:cNvPr>
          <p:cNvSpPr txBox="1"/>
          <p:nvPr/>
        </p:nvSpPr>
        <p:spPr>
          <a:xfrm>
            <a:off x="269241" y="5825494"/>
            <a:ext cx="3720868" cy="646331"/>
          </a:xfrm>
          <a:prstGeom prst="rect">
            <a:avLst/>
          </a:prstGeom>
          <a:noFill/>
        </p:spPr>
        <p:txBody>
          <a:bodyPr wrap="square">
            <a:spAutoFit/>
          </a:bodyPr>
          <a:lstStyle/>
          <a:p>
            <a:r>
              <a:rPr kumimoji="0" lang="en-US" sz="18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Being a good instructor starts with a good understanding of the student</a:t>
            </a:r>
            <a:endParaRPr lang="en-US" sz="1200" i="1" dirty="0">
              <a:solidFill>
                <a:schemeClr val="bg1"/>
              </a:solidFill>
            </a:endParaRPr>
          </a:p>
        </p:txBody>
      </p:sp>
    </p:spTree>
    <p:extLst>
      <p:ext uri="{BB962C8B-B14F-4D97-AF65-F5344CB8AC3E}">
        <p14:creationId xmlns:p14="http://schemas.microsoft.com/office/powerpoint/2010/main" val="33483817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4766-4C05-4B8D-8C8D-DC0B13AFBABB}"/>
              </a:ext>
            </a:extLst>
          </p:cNvPr>
          <p:cNvSpPr>
            <a:spLocks noGrp="1"/>
          </p:cNvSpPr>
          <p:nvPr>
            <p:ph type="title"/>
          </p:nvPr>
        </p:nvSpPr>
        <p:spPr/>
        <p:txBody>
          <a:bodyPr/>
          <a:lstStyle/>
          <a:p>
            <a:r>
              <a:rPr lang="en-US" dirty="0"/>
              <a:t>Best Practices for Students	</a:t>
            </a:r>
          </a:p>
        </p:txBody>
      </p:sp>
      <p:sp>
        <p:nvSpPr>
          <p:cNvPr id="3" name="Content Placeholder 2">
            <a:extLst>
              <a:ext uri="{FF2B5EF4-FFF2-40B4-BE49-F238E27FC236}">
                <a16:creationId xmlns:a16="http://schemas.microsoft.com/office/drawing/2014/main" id="{B975BCC7-B756-4763-843C-781E1AFFBDB8}"/>
              </a:ext>
            </a:extLst>
          </p:cNvPr>
          <p:cNvSpPr>
            <a:spLocks noGrp="1"/>
          </p:cNvSpPr>
          <p:nvPr>
            <p:ph idx="1"/>
          </p:nvPr>
        </p:nvSpPr>
        <p:spPr>
          <a:xfrm>
            <a:off x="838200" y="1435503"/>
            <a:ext cx="10764520" cy="5223481"/>
          </a:xfrm>
        </p:spPr>
        <p:txBody>
          <a:bodyPr>
            <a:normAutofit lnSpcReduction="10000"/>
          </a:bodyPr>
          <a:lstStyle/>
          <a:p>
            <a:pPr marL="0" indent="0" fontAlgn="base">
              <a:lnSpc>
                <a:spcPct val="110000"/>
              </a:lnSpc>
              <a:buNone/>
            </a:pPr>
            <a:r>
              <a:rPr lang="en-US">
                <a:latin typeface="Segoe UI Semilight" panose="020B0402040204020203" pitchFamily="34" charset="0"/>
                <a:cs typeface="Segoe UI Semilight" panose="020B0402040204020203" pitchFamily="34" charset="0"/>
              </a:rPr>
              <a:t>Delivering a class to virtual students is a great solution for when travel to a central location is not possible. </a:t>
            </a:r>
          </a:p>
          <a:p>
            <a:pPr marL="0" indent="0" fontAlgn="base">
              <a:lnSpc>
                <a:spcPct val="110000"/>
              </a:lnSpc>
              <a:buNone/>
            </a:pPr>
            <a:r>
              <a:rPr lang="en-US">
                <a:latin typeface="Segoe UI Semilight" panose="020B0402040204020203" pitchFamily="34" charset="0"/>
                <a:cs typeface="Segoe UI Semilight" panose="020B0402040204020203" pitchFamily="34" charset="0"/>
              </a:rPr>
              <a:t>For best results we encourage customers to have employees attend Virtual Deliveries from home. </a:t>
            </a:r>
          </a:p>
          <a:p>
            <a:pPr marL="0" indent="0" fontAlgn="base">
              <a:lnSpc>
                <a:spcPct val="110000"/>
              </a:lnSpc>
              <a:buNone/>
            </a:pPr>
            <a:r>
              <a:rPr lang="en-US">
                <a:latin typeface="Segoe UI Semilight" panose="020B0402040204020203" pitchFamily="34" charset="0"/>
                <a:cs typeface="Segoe UI Semilight" panose="020B0402040204020203" pitchFamily="34" charset="0"/>
              </a:rPr>
              <a:t>This accomplishes four things:  </a:t>
            </a:r>
          </a:p>
          <a:p>
            <a:pPr lvl="1" fontAlgn="base">
              <a:lnSpc>
                <a:spcPct val="110000"/>
              </a:lnSpc>
            </a:pPr>
            <a:r>
              <a:rPr lang="en-US">
                <a:latin typeface="Segoe UI Semilight" panose="020B0402040204020203" pitchFamily="34" charset="0"/>
                <a:cs typeface="Segoe UI Semilight" panose="020B0402040204020203" pitchFamily="34" charset="0"/>
              </a:rPr>
              <a:t>Addresses COVID-19 concerns (keeps people apart from one another). </a:t>
            </a:r>
          </a:p>
          <a:p>
            <a:pPr lvl="1" fontAlgn="base">
              <a:lnSpc>
                <a:spcPct val="110000"/>
              </a:lnSpc>
            </a:pPr>
            <a:r>
              <a:rPr lang="en-US">
                <a:latin typeface="Segoe UI Semilight" panose="020B0402040204020203" pitchFamily="34" charset="0"/>
                <a:cs typeface="Segoe UI Semilight" panose="020B0402040204020203" pitchFamily="34" charset="0"/>
              </a:rPr>
              <a:t>Avoids distractions in the workplace. </a:t>
            </a:r>
          </a:p>
          <a:p>
            <a:pPr lvl="1" fontAlgn="base">
              <a:lnSpc>
                <a:spcPct val="110000"/>
              </a:lnSpc>
            </a:pPr>
            <a:r>
              <a:rPr lang="en-US">
                <a:latin typeface="Segoe UI Semilight" panose="020B0402040204020203" pitchFamily="34" charset="0"/>
                <a:cs typeface="Segoe UI Semilight" panose="020B0402040204020203" pitchFamily="34" charset="0"/>
              </a:rPr>
              <a:t>Provides an option to use personal computers that have rights to install software, no proxy settings, etc. and it may provide dual monitor experience (which is recommended). </a:t>
            </a:r>
          </a:p>
          <a:p>
            <a:pPr lvl="1" fontAlgn="base">
              <a:lnSpc>
                <a:spcPct val="110000"/>
              </a:lnSpc>
            </a:pPr>
            <a:r>
              <a:rPr lang="en-US">
                <a:latin typeface="Segoe UI Semilight" panose="020B0402040204020203" pitchFamily="34" charset="0"/>
                <a:cs typeface="Segoe UI Semilight" panose="020B0402040204020203" pitchFamily="34" charset="0"/>
              </a:rPr>
              <a:t>Provides a network that likely doesn’t have a firewall blocking apps / ports. </a:t>
            </a:r>
          </a:p>
          <a:p>
            <a:pPr>
              <a:lnSpc>
                <a:spcPct val="110000"/>
              </a:lnSpc>
            </a:pP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58746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D124-34FF-4454-B8CC-D5CBB1C98A1B}"/>
              </a:ext>
            </a:extLst>
          </p:cNvPr>
          <p:cNvSpPr>
            <a:spLocks noGrp="1"/>
          </p:cNvSpPr>
          <p:nvPr>
            <p:ph type="title"/>
          </p:nvPr>
        </p:nvSpPr>
        <p:spPr/>
        <p:txBody>
          <a:bodyPr>
            <a:normAutofit/>
          </a:bodyPr>
          <a:lstStyle/>
          <a:p>
            <a:pPr defTabSz="932742">
              <a:lnSpc>
                <a:spcPct val="100000"/>
              </a:lnSpc>
            </a:pPr>
            <a:r>
              <a:rPr lang="en-US" dirty="0"/>
              <a:t>Best Practices for Students</a:t>
            </a:r>
          </a:p>
        </p:txBody>
      </p:sp>
      <p:sp>
        <p:nvSpPr>
          <p:cNvPr id="3" name="Content Placeholder 2">
            <a:extLst>
              <a:ext uri="{FF2B5EF4-FFF2-40B4-BE49-F238E27FC236}">
                <a16:creationId xmlns:a16="http://schemas.microsoft.com/office/drawing/2014/main" id="{88CCBB55-49CE-49D1-8875-62881CD56275}"/>
              </a:ext>
            </a:extLst>
          </p:cNvPr>
          <p:cNvSpPr>
            <a:spLocks noGrp="1"/>
          </p:cNvSpPr>
          <p:nvPr>
            <p:ph idx="1"/>
          </p:nvPr>
        </p:nvSpPr>
        <p:spPr>
          <a:xfrm>
            <a:off x="838200" y="1435503"/>
            <a:ext cx="11018520" cy="5255753"/>
          </a:xfrm>
        </p:spPr>
        <p:txBody>
          <a:bodyPr>
            <a:normAutofit/>
          </a:bodyPr>
          <a:lstStyle/>
          <a:p>
            <a:pPr marL="0" indent="0" fontAlgn="base">
              <a:lnSpc>
                <a:spcPct val="100000"/>
              </a:lnSpc>
              <a:spcBef>
                <a:spcPts val="600"/>
              </a:spcBef>
              <a:buNone/>
            </a:pPr>
            <a:r>
              <a:rPr lang="en-US">
                <a:latin typeface="Segoe UI Semilight" panose="020B0402040204020203" pitchFamily="34" charset="0"/>
                <a:cs typeface="Segoe UI Semilight" panose="020B0402040204020203" pitchFamily="34" charset="0"/>
              </a:rPr>
              <a:t>Before the class:</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Check the Technical Requirements (appendix)</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Check your microphone / headset to be working (cabled, fully charged if wireless, back up device)</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If you need to install any virtual class software run a system check/test a day before the start of the class or earlier</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Participate from a comfortable environment (quality chair, clean desk, nice room temperature)</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Use a comfortable headset, you will be using it all day</a:t>
            </a:r>
          </a:p>
          <a:p>
            <a:pPr lvl="1" fontAlgn="base">
              <a:lnSpc>
                <a:spcPct val="100000"/>
              </a:lnSpc>
              <a:spcBef>
                <a:spcPts val="600"/>
              </a:spcBef>
            </a:pPr>
            <a:r>
              <a:rPr lang="en-US">
                <a:latin typeface="Segoe UI Semilight" panose="020B0402040204020203" pitchFamily="34" charset="0"/>
                <a:cs typeface="Segoe UI Semilight" panose="020B0402040204020203" pitchFamily="34" charset="0"/>
              </a:rPr>
              <a:t>Make sure you have enough network bandwidth</a:t>
            </a:r>
          </a:p>
          <a:p>
            <a:pPr>
              <a:lnSpc>
                <a:spcPct val="100000"/>
              </a:lnSpc>
              <a:spcBef>
                <a:spcPts val="600"/>
              </a:spcBef>
            </a:pP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6815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6300D1-F9A5-BE40-BC86-E7B04E1F4B45}"/>
              </a:ext>
            </a:extLst>
          </p:cNvPr>
          <p:cNvSpPr>
            <a:spLocks noGrp="1"/>
          </p:cNvSpPr>
          <p:nvPr>
            <p:ph type="title"/>
          </p:nvPr>
        </p:nvSpPr>
        <p:spPr/>
        <p:txBody>
          <a:bodyPr/>
          <a:lstStyle/>
          <a:p>
            <a:r>
              <a:rPr lang="en-CA" dirty="0">
                <a:solidFill>
                  <a:schemeClr val="tx1"/>
                </a:solidFill>
              </a:rPr>
              <a:t>Takeaways</a:t>
            </a:r>
            <a:endParaRPr lang="en-US" dirty="0">
              <a:solidFill>
                <a:schemeClr val="tx1"/>
              </a:solidFill>
            </a:endParaRPr>
          </a:p>
        </p:txBody>
      </p:sp>
      <p:sp>
        <p:nvSpPr>
          <p:cNvPr id="5" name="Text Placeholder 4">
            <a:extLst>
              <a:ext uri="{FF2B5EF4-FFF2-40B4-BE49-F238E27FC236}">
                <a16:creationId xmlns:a16="http://schemas.microsoft.com/office/drawing/2014/main" id="{201B648A-5055-8045-B1A6-274E2E8D8741}"/>
              </a:ext>
            </a:extLst>
          </p:cNvPr>
          <p:cNvSpPr>
            <a:spLocks noGrp="1"/>
          </p:cNvSpPr>
          <p:nvPr>
            <p:ph type="body" sz="quarter" idx="10"/>
          </p:nvPr>
        </p:nvSpPr>
        <p:spPr>
          <a:xfrm>
            <a:off x="584200" y="1435497"/>
            <a:ext cx="11018520" cy="5564600"/>
          </a:xfrm>
        </p:spPr>
        <p:txBody>
          <a:bodyPr/>
          <a:lstStyle/>
          <a:p>
            <a:r>
              <a:rPr lang="en-US" sz="2000" dirty="0">
                <a:latin typeface="+mj-lt"/>
              </a:rPr>
              <a:t>Know the updates in the content from In-Person</a:t>
            </a:r>
          </a:p>
          <a:p>
            <a:r>
              <a:rPr lang="en-US" sz="2000" dirty="0">
                <a:latin typeface="+mj-lt"/>
              </a:rPr>
              <a:t>Some recommendations for virtual delivery</a:t>
            </a:r>
          </a:p>
          <a:p>
            <a:r>
              <a:rPr lang="en-US" sz="2000" dirty="0">
                <a:latin typeface="+mj-lt"/>
              </a:rPr>
              <a:t>Your questions (hopefully) answered</a:t>
            </a:r>
          </a:p>
          <a:p>
            <a:endParaRPr lang="en-US" sz="2000" dirty="0">
              <a:latin typeface="+mj-lt"/>
            </a:endParaRPr>
          </a:p>
          <a:p>
            <a:pPr marL="0" indent="0">
              <a:buNone/>
            </a:pPr>
            <a:endParaRPr lang="en-US" sz="2000" dirty="0">
              <a:latin typeface="+mj-lt"/>
            </a:endParaRPr>
          </a:p>
          <a:p>
            <a:pPr marL="0" indent="0">
              <a:buNone/>
            </a:pPr>
            <a:r>
              <a:rPr lang="en-US" sz="2000" dirty="0">
                <a:latin typeface="+mj-lt"/>
              </a:rPr>
              <a:t>For Privacy, if you have questions we do not get to, email me </a:t>
            </a:r>
          </a:p>
          <a:p>
            <a:endParaRPr lang="en-US" sz="2000" dirty="0">
              <a:latin typeface="+mj-lt"/>
            </a:endParaRPr>
          </a:p>
          <a:p>
            <a:r>
              <a:rPr lang="en-US" sz="2000" dirty="0">
                <a:latin typeface="+mj-lt"/>
              </a:rPr>
              <a:t>Email: </a:t>
            </a:r>
            <a:r>
              <a:rPr lang="en-US" sz="2000" dirty="0">
                <a:latin typeface="+mj-lt"/>
                <a:hlinkClick r:id="rId3"/>
              </a:rPr>
              <a:t>styoung@Microsoft.com</a:t>
            </a:r>
            <a:endParaRPr lang="en-US" sz="2000" dirty="0">
              <a:latin typeface="+mj-lt"/>
            </a:endParaRPr>
          </a:p>
          <a:p>
            <a:r>
              <a:rPr lang="en-US" sz="2000" dirty="0">
                <a:latin typeface="+mj-lt"/>
              </a:rPr>
              <a:t>Subject: TTT </a:t>
            </a:r>
            <a:r>
              <a:rPr lang="en-US" sz="2000" dirty="0" err="1">
                <a:latin typeface="+mj-lt"/>
              </a:rPr>
              <a:t>OfficeHours</a:t>
            </a:r>
            <a:r>
              <a:rPr lang="en-US" sz="2000" dirty="0">
                <a:latin typeface="+mj-lt"/>
              </a:rPr>
              <a:t> </a:t>
            </a:r>
          </a:p>
          <a:p>
            <a:endParaRPr lang="en-US" sz="2000" dirty="0">
              <a:latin typeface="+mj-lt"/>
            </a:endParaRPr>
          </a:p>
          <a:p>
            <a:r>
              <a:rPr lang="en-US" sz="2000" dirty="0">
                <a:latin typeface="+mj-lt"/>
              </a:rPr>
              <a:t>GitHub site with this content – 24 hours. </a:t>
            </a:r>
            <a:r>
              <a:rPr lang="en-CA" sz="2000" dirty="0">
                <a:hlinkClick r:id="rId4"/>
              </a:rPr>
              <a:t>https://github.com/steveyoungca/DMIAD_Office_Hours</a:t>
            </a:r>
            <a:endParaRPr lang="en-US" sz="2000" dirty="0">
              <a:latin typeface="+mj-lt"/>
            </a:endParaRPr>
          </a:p>
          <a:p>
            <a:r>
              <a:rPr lang="en-US" sz="2000">
                <a:latin typeface="+mj-lt"/>
              </a:rPr>
              <a:t>Partner Content:</a:t>
            </a:r>
            <a:br>
              <a:rPr lang="en-US" sz="2000" dirty="0">
                <a:latin typeface="+mj-lt"/>
              </a:rPr>
            </a:br>
            <a:r>
              <a:rPr lang="en-US" sz="2000" dirty="0">
                <a:hlinkClick r:id="rId5"/>
              </a:rPr>
              <a:t>https://partner.microsoft.com/en-us/asset/collection/microsoft-data-modernization-in-a-day#/</a:t>
            </a:r>
            <a:r>
              <a:rPr lang="en-US" sz="2000" dirty="0"/>
              <a:t> </a:t>
            </a:r>
          </a:p>
          <a:p>
            <a:endParaRPr lang="en-US" sz="2000" dirty="0">
              <a:latin typeface="+mj-lt"/>
            </a:endParaRPr>
          </a:p>
          <a:p>
            <a:endParaRPr lang="en-US" dirty="0"/>
          </a:p>
        </p:txBody>
      </p:sp>
    </p:spTree>
    <p:extLst>
      <p:ext uri="{BB962C8B-B14F-4D97-AF65-F5344CB8AC3E}">
        <p14:creationId xmlns:p14="http://schemas.microsoft.com/office/powerpoint/2010/main" val="375089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01EA-9094-482A-86CB-E90572C8CEBE}"/>
              </a:ext>
            </a:extLst>
          </p:cNvPr>
          <p:cNvSpPr>
            <a:spLocks noGrp="1"/>
          </p:cNvSpPr>
          <p:nvPr>
            <p:ph type="title"/>
          </p:nvPr>
        </p:nvSpPr>
        <p:spPr/>
        <p:txBody>
          <a:bodyPr>
            <a:normAutofit/>
          </a:bodyPr>
          <a:lstStyle/>
          <a:p>
            <a:r>
              <a:rPr lang="en-US" dirty="0"/>
              <a:t>Best</a:t>
            </a:r>
            <a:r>
              <a:rPr lang="en-US" sz="3600" spc="-50" dirty="0">
                <a:ln w="3175">
                  <a:noFill/>
                </a:ln>
                <a:solidFill>
                  <a:srgbClr val="0078D4"/>
                </a:solidFill>
                <a:latin typeface="Segoe UI Semibold" panose="020B0702040204020203" pitchFamily="34" charset="0"/>
                <a:ea typeface="+mn-ea"/>
                <a:cs typeface="Segoe UI Semibold" panose="020B0702040204020203" pitchFamily="34" charset="0"/>
              </a:rPr>
              <a:t> </a:t>
            </a:r>
            <a:r>
              <a:rPr lang="en-US" dirty="0"/>
              <a:t>Practices for Students</a:t>
            </a:r>
          </a:p>
        </p:txBody>
      </p:sp>
      <p:sp>
        <p:nvSpPr>
          <p:cNvPr id="3" name="Content Placeholder 2">
            <a:extLst>
              <a:ext uri="{FF2B5EF4-FFF2-40B4-BE49-F238E27FC236}">
                <a16:creationId xmlns:a16="http://schemas.microsoft.com/office/drawing/2014/main" id="{8834E5FF-7C2B-4038-9BE2-619FBDFA56FC}"/>
              </a:ext>
            </a:extLst>
          </p:cNvPr>
          <p:cNvSpPr>
            <a:spLocks noGrp="1"/>
          </p:cNvSpPr>
          <p:nvPr>
            <p:ph idx="1"/>
          </p:nvPr>
        </p:nvSpPr>
        <p:spPr>
          <a:xfrm>
            <a:off x="838200" y="1419964"/>
            <a:ext cx="10515600" cy="5072911"/>
          </a:xfrm>
        </p:spPr>
        <p:txBody>
          <a:bodyPr>
            <a:normAutofit/>
          </a:bodyPr>
          <a:lstStyle/>
          <a:p>
            <a:pPr marL="0" indent="0" fontAlgn="base">
              <a:lnSpc>
                <a:spcPct val="120000"/>
              </a:lnSpc>
              <a:buNone/>
            </a:pPr>
            <a:r>
              <a:rPr lang="en-US">
                <a:latin typeface="Segoe UI Semilight" panose="020B0402040204020203" pitchFamily="34" charset="0"/>
                <a:cs typeface="Segoe UI Semilight" panose="020B0402040204020203" pitchFamily="34" charset="0"/>
              </a:rPr>
              <a:t>During the class </a:t>
            </a:r>
          </a:p>
          <a:p>
            <a:pPr lvl="1" fontAlgn="base">
              <a:lnSpc>
                <a:spcPct val="120000"/>
              </a:lnSpc>
            </a:pPr>
            <a:r>
              <a:rPr lang="en-US" sz="1800">
                <a:latin typeface="Segoe UI Semilight" panose="020B0402040204020203" pitchFamily="34" charset="0"/>
                <a:cs typeface="Segoe UI Semilight" panose="020B0402040204020203" pitchFamily="34" charset="0"/>
              </a:rPr>
              <a:t>Give priority to the virtual class as if it were an in-person delivery (no side-meetings, no other calls during class hours, no email, etc.)</a:t>
            </a:r>
          </a:p>
          <a:p>
            <a:pPr lvl="1" fontAlgn="base">
              <a:lnSpc>
                <a:spcPct val="120000"/>
              </a:lnSpc>
            </a:pPr>
            <a:r>
              <a:rPr lang="en-US" sz="1800">
                <a:latin typeface="Segoe UI Semilight" panose="020B0402040204020203" pitchFamily="34" charset="0"/>
                <a:cs typeface="Segoe UI Semilight" panose="020B0402040204020203" pitchFamily="34" charset="0"/>
              </a:rPr>
              <a:t>When logged in before class hours, do participate in the “water tank / coffee machine” chit-chat moments to break the ice</a:t>
            </a:r>
          </a:p>
          <a:p>
            <a:pPr lvl="1" fontAlgn="base">
              <a:lnSpc>
                <a:spcPct val="120000"/>
              </a:lnSpc>
            </a:pPr>
            <a:r>
              <a:rPr lang="en-US" sz="1800">
                <a:latin typeface="Segoe UI Semilight" panose="020B0402040204020203" pitchFamily="34" charset="0"/>
                <a:cs typeface="Segoe UI Semilight" panose="020B0402040204020203" pitchFamily="34" charset="0"/>
              </a:rPr>
              <a:t>Try to limit background noises or go on mute if needed (colleagues, coffee machine, A/C, etc.)</a:t>
            </a:r>
          </a:p>
          <a:p>
            <a:pPr lvl="1" fontAlgn="base">
              <a:lnSpc>
                <a:spcPct val="120000"/>
              </a:lnSpc>
            </a:pPr>
            <a:r>
              <a:rPr lang="en-US" sz="1800">
                <a:latin typeface="Segoe UI Semilight" panose="020B0402040204020203" pitchFamily="34" charset="0"/>
                <a:cs typeface="Segoe UI Semilight" panose="020B0402040204020203" pitchFamily="34" charset="0"/>
              </a:rPr>
              <a:t>Ask questions as if it were an in-person delivery</a:t>
            </a:r>
          </a:p>
          <a:p>
            <a:pPr lvl="1" fontAlgn="base">
              <a:lnSpc>
                <a:spcPct val="120000"/>
              </a:lnSpc>
            </a:pPr>
            <a:r>
              <a:rPr lang="en-US" sz="1800">
                <a:latin typeface="Segoe UI Semilight" panose="020B0402040204020203" pitchFamily="34" charset="0"/>
                <a:cs typeface="Segoe UI Semilight" panose="020B0402040204020203" pitchFamily="34" charset="0"/>
              </a:rPr>
              <a:t>When asking questions, speak at moderate pace, and not too loud</a:t>
            </a:r>
          </a:p>
          <a:p>
            <a:pPr lvl="1" fontAlgn="base">
              <a:lnSpc>
                <a:spcPct val="120000"/>
              </a:lnSpc>
            </a:pPr>
            <a:r>
              <a:rPr lang="en-US" sz="1800">
                <a:latin typeface="Segoe UI Semilight" panose="020B0402040204020203" pitchFamily="34" charset="0"/>
                <a:cs typeface="Segoe UI Semilight" panose="020B0402040204020203" pitchFamily="34" charset="0"/>
              </a:rPr>
              <a:t>Don’t hesitate to ask for additional explanation</a:t>
            </a:r>
          </a:p>
          <a:p>
            <a:pPr lvl="1" fontAlgn="base">
              <a:lnSpc>
                <a:spcPct val="120000"/>
              </a:lnSpc>
            </a:pPr>
            <a:r>
              <a:rPr lang="en-US" sz="1800">
                <a:latin typeface="Segoe UI Semilight" panose="020B0402040204020203" pitchFamily="34" charset="0"/>
                <a:cs typeface="Segoe UI Semilight" panose="020B0402040204020203" pitchFamily="34" charset="0"/>
              </a:rPr>
              <a:t>Remember that the trainer doesn’t get any visual cues so respond by voice or via the IM window to attention-checking questions (“everyone still OK”, “all good in the labs”, “any questions”,...) </a:t>
            </a:r>
          </a:p>
          <a:p>
            <a:pPr lvl="1" fontAlgn="base">
              <a:lnSpc>
                <a:spcPct val="120000"/>
              </a:lnSpc>
            </a:pPr>
            <a:r>
              <a:rPr lang="en-US" sz="1800">
                <a:latin typeface="Segoe UI Semilight" panose="020B0402040204020203" pitchFamily="34" charset="0"/>
                <a:cs typeface="Segoe UI Semilight" panose="020B0402040204020203" pitchFamily="34" charset="0"/>
              </a:rPr>
              <a:t>Be patient when there are technical challenges (noise break-up, slower screen switching from slides / whiteboard / demos)</a:t>
            </a:r>
          </a:p>
        </p:txBody>
      </p:sp>
    </p:spTree>
    <p:extLst>
      <p:ext uri="{BB962C8B-B14F-4D97-AF65-F5344CB8AC3E}">
        <p14:creationId xmlns:p14="http://schemas.microsoft.com/office/powerpoint/2010/main" val="2474662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413337"/>
            <a:ext cx="4795873" cy="2031325"/>
          </a:xfrm>
        </p:spPr>
        <p:txBody>
          <a:bodyPr/>
          <a:lstStyle/>
          <a:p>
            <a:pPr algn="ctr"/>
            <a:r>
              <a:rPr lang="en-US" sz="4400" dirty="0">
                <a:solidFill>
                  <a:schemeClr val="bg1"/>
                </a:solidFill>
              </a:rPr>
              <a:t>Using Teams for virtual event delivery</a:t>
            </a:r>
            <a:endParaRPr lang="en-US" sz="4400"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223622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420-5B25-4A8F-BF6C-82F4D9926AFA}"/>
              </a:ext>
            </a:extLst>
          </p:cNvPr>
          <p:cNvSpPr>
            <a:spLocks noGrp="1"/>
          </p:cNvSpPr>
          <p:nvPr>
            <p:ph type="title"/>
          </p:nvPr>
        </p:nvSpPr>
        <p:spPr/>
        <p:txBody>
          <a:bodyPr>
            <a:normAutofit/>
          </a:bodyPr>
          <a:lstStyle/>
          <a:p>
            <a:r>
              <a:rPr lang="en-US" dirty="0"/>
              <a:t>Microsoft Teams Technology Requirements</a:t>
            </a:r>
          </a:p>
        </p:txBody>
      </p:sp>
      <p:sp>
        <p:nvSpPr>
          <p:cNvPr id="3" name="Content Placeholder 2">
            <a:extLst>
              <a:ext uri="{FF2B5EF4-FFF2-40B4-BE49-F238E27FC236}">
                <a16:creationId xmlns:a16="http://schemas.microsoft.com/office/drawing/2014/main" id="{8B254889-846A-44B2-923D-9DC0C1F40FFE}"/>
              </a:ext>
            </a:extLst>
          </p:cNvPr>
          <p:cNvSpPr>
            <a:spLocks noGrp="1"/>
          </p:cNvSpPr>
          <p:nvPr>
            <p:ph idx="1"/>
          </p:nvPr>
        </p:nvSpPr>
        <p:spPr>
          <a:xfrm>
            <a:off x="838200" y="1435503"/>
            <a:ext cx="10764520" cy="5169692"/>
          </a:xfrm>
        </p:spPr>
        <p:txBody>
          <a:bodyPr>
            <a:normAutofit fontScale="92500" lnSpcReduction="20000"/>
          </a:bodyPr>
          <a:lstStyle/>
          <a:p>
            <a:pPr marL="0" indent="0" fontAlgn="base">
              <a:lnSpc>
                <a:spcPct val="120000"/>
              </a:lnSpc>
              <a:spcBef>
                <a:spcPts val="0"/>
              </a:spcBef>
              <a:buNone/>
            </a:pPr>
            <a:r>
              <a:rPr lang="en-US">
                <a:latin typeface="Segoe UI Semilight" panose="020B0402040204020203" pitchFamily="34" charset="0"/>
                <a:cs typeface="Segoe UI Semilight" panose="020B0402040204020203" pitchFamily="34" charset="0"/>
              </a:rPr>
              <a:t>Teams Tech Test:</a:t>
            </a:r>
          </a:p>
          <a:p>
            <a:pPr marL="0" indent="0" fontAlgn="base">
              <a:lnSpc>
                <a:spcPct val="120000"/>
              </a:lnSpc>
              <a:spcBef>
                <a:spcPts val="0"/>
              </a:spcBef>
              <a:buNone/>
            </a:pPr>
            <a:endParaRPr lang="en-US">
              <a:latin typeface="Segoe UI Semilight" panose="020B0402040204020203" pitchFamily="34" charset="0"/>
              <a:cs typeface="Segoe UI Semilight" panose="020B0402040204020203" pitchFamily="34" charset="0"/>
            </a:endParaRPr>
          </a:p>
          <a:p>
            <a:pPr lvl="1" fontAlgn="base">
              <a:lnSpc>
                <a:spcPct val="120000"/>
              </a:lnSpc>
              <a:spcBef>
                <a:spcPts val="0"/>
              </a:spcBef>
            </a:pPr>
            <a:r>
              <a:rPr lang="en-US">
                <a:latin typeface="Segoe UI Semilight" panose="020B0402040204020203" pitchFamily="34" charset="0"/>
                <a:cs typeface="Segoe UI Semilight" panose="020B0402040204020203" pitchFamily="34" charset="0"/>
              </a:rPr>
              <a:t>Customers don’t need to have Microsoft Teams deployed within their organization to attend a Teams meeting. They can </a:t>
            </a:r>
            <a:r>
              <a:rPr lang="en-US" u="sng">
                <a:latin typeface="Segoe UI Semilight" panose="020B0402040204020203" pitchFamily="34" charset="0"/>
                <a:cs typeface="Segoe UI Semilight" panose="020B0402040204020203" pitchFamily="34" charset="0"/>
                <a:hlinkClick r:id="rId3"/>
              </a:rPr>
              <a:t>install the Teams client</a:t>
            </a:r>
            <a:r>
              <a:rPr lang="en-US">
                <a:latin typeface="Segoe UI Semilight" panose="020B0402040204020203" pitchFamily="34" charset="0"/>
                <a:cs typeface="Segoe UI Semilight" panose="020B0402040204020203" pitchFamily="34" charset="0"/>
              </a:rPr>
              <a:t> on any machine and join the Teams meeting as a non-authenticated guest. </a:t>
            </a:r>
          </a:p>
          <a:p>
            <a:pPr lvl="2" fontAlgn="base">
              <a:lnSpc>
                <a:spcPct val="120000"/>
              </a:lnSpc>
              <a:spcBef>
                <a:spcPts val="0"/>
              </a:spcBef>
            </a:pPr>
            <a:r>
              <a:rPr lang="en-US">
                <a:latin typeface="Segoe UI Semilight" panose="020B0402040204020203" pitchFamily="34" charset="0"/>
                <a:cs typeface="Segoe UI Semilight" panose="020B0402040204020203" pitchFamily="34" charset="0"/>
              </a:rPr>
              <a:t>If they can’t install the full Teams Desktop client, they can use the Teams Web Client: </a:t>
            </a:r>
            <a:r>
              <a:rPr lang="en-US" u="sng">
                <a:latin typeface="Segoe UI Semilight" panose="020B0402040204020203" pitchFamily="34" charset="0"/>
                <a:cs typeface="Segoe UI Semilight" panose="020B0402040204020203" pitchFamily="34" charset="0"/>
                <a:hlinkClick r:id="rId4"/>
              </a:rPr>
              <a:t>https://teams.microsoft.com</a:t>
            </a:r>
            <a:r>
              <a:rPr lang="en-US">
                <a:latin typeface="Segoe UI Semilight" panose="020B0402040204020203" pitchFamily="34" charset="0"/>
                <a:cs typeface="Segoe UI Semilight" panose="020B0402040204020203" pitchFamily="34" charset="0"/>
              </a:rPr>
              <a:t>. </a:t>
            </a:r>
          </a:p>
          <a:p>
            <a:pPr lvl="2" fontAlgn="base">
              <a:lnSpc>
                <a:spcPct val="120000"/>
              </a:lnSpc>
              <a:spcBef>
                <a:spcPts val="0"/>
              </a:spcBef>
            </a:pPr>
            <a:r>
              <a:rPr lang="en-US">
                <a:latin typeface="Segoe UI Semilight" panose="020B0402040204020203" pitchFamily="34" charset="0"/>
                <a:cs typeface="Segoe UI Semilight" panose="020B0402040204020203" pitchFamily="34" charset="0"/>
              </a:rPr>
              <a:t>When starting class they will click on “Join Teams Meeting” which will bring them to web version and provide the choice to install the full client if they wish and are able to or continue with Web Client.  </a:t>
            </a:r>
          </a:p>
          <a:p>
            <a:pPr marL="457200" lvl="1" indent="0" fontAlgn="base">
              <a:lnSpc>
                <a:spcPct val="120000"/>
              </a:lnSpc>
              <a:spcBef>
                <a:spcPts val="0"/>
              </a:spcBef>
              <a:buNone/>
            </a:pPr>
            <a:endParaRPr lang="en-US">
              <a:latin typeface="Segoe UI Semilight" panose="020B0402040204020203" pitchFamily="34" charset="0"/>
              <a:cs typeface="Segoe UI Semilight" panose="020B0402040204020203" pitchFamily="34" charset="0"/>
            </a:endParaRPr>
          </a:p>
          <a:p>
            <a:pPr lvl="1" fontAlgn="base">
              <a:lnSpc>
                <a:spcPct val="120000"/>
              </a:lnSpc>
              <a:spcBef>
                <a:spcPts val="0"/>
              </a:spcBef>
            </a:pPr>
            <a:r>
              <a:rPr lang="en-US">
                <a:latin typeface="Segoe UI Semilight" panose="020B0402040204020203" pitchFamily="34" charset="0"/>
                <a:cs typeface="Segoe UI Semilight" panose="020B0402040204020203" pitchFamily="34" charset="0"/>
              </a:rPr>
              <a:t>Customers are encouraged to use the </a:t>
            </a:r>
            <a:r>
              <a:rPr lang="en-US" u="sng">
                <a:latin typeface="Segoe UI Semilight" panose="020B0402040204020203" pitchFamily="34" charset="0"/>
                <a:cs typeface="Segoe UI Semilight" panose="020B0402040204020203" pitchFamily="34" charset="0"/>
                <a:hlinkClick r:id="rId5"/>
              </a:rPr>
              <a:t>Office 365 Network Onboarding tool</a:t>
            </a:r>
            <a:r>
              <a:rPr lang="en-US">
                <a:latin typeface="Segoe UI Semilight" panose="020B0402040204020203" pitchFamily="34" charset="0"/>
                <a:cs typeface="Segoe UI Semilight" panose="020B0402040204020203" pitchFamily="34" charset="0"/>
              </a:rPr>
              <a:t> to test their network for the use of Teams. This tool will download and run an app to test the network from the desired learning location. It will test for a variety of O365 items, including the items as shown in the picture below.   </a:t>
            </a:r>
          </a:p>
          <a:p>
            <a:pPr>
              <a:lnSpc>
                <a:spcPct val="120000"/>
              </a:lnSpc>
              <a:spcBef>
                <a:spcPts val="0"/>
              </a:spcBef>
            </a:pP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9477788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420-5B25-4A8F-BF6C-82F4D9926AFA}"/>
              </a:ext>
            </a:extLst>
          </p:cNvPr>
          <p:cNvSpPr>
            <a:spLocks noGrp="1"/>
          </p:cNvSpPr>
          <p:nvPr>
            <p:ph type="title"/>
          </p:nvPr>
        </p:nvSpPr>
        <p:spPr>
          <a:xfrm>
            <a:off x="838200" y="223354"/>
            <a:ext cx="10515600" cy="1325563"/>
          </a:xfrm>
        </p:spPr>
        <p:txBody>
          <a:bodyPr>
            <a:normAutofit/>
          </a:bodyPr>
          <a:lstStyle/>
          <a:p>
            <a:r>
              <a:rPr lang="en-US" dirty="0"/>
              <a:t>Microsoft Teams Technology Requirements</a:t>
            </a:r>
          </a:p>
        </p:txBody>
      </p:sp>
      <p:sp>
        <p:nvSpPr>
          <p:cNvPr id="3" name="Content Placeholder 2">
            <a:extLst>
              <a:ext uri="{FF2B5EF4-FFF2-40B4-BE49-F238E27FC236}">
                <a16:creationId xmlns:a16="http://schemas.microsoft.com/office/drawing/2014/main" id="{8B254889-846A-44B2-923D-9DC0C1F40FFE}"/>
              </a:ext>
            </a:extLst>
          </p:cNvPr>
          <p:cNvSpPr>
            <a:spLocks noGrp="1"/>
          </p:cNvSpPr>
          <p:nvPr>
            <p:ph idx="1"/>
          </p:nvPr>
        </p:nvSpPr>
        <p:spPr/>
        <p:txBody>
          <a:bodyPr>
            <a:normAutofit/>
          </a:bodyPr>
          <a:lstStyle/>
          <a:p>
            <a:pPr marL="0" indent="0" fontAlgn="base">
              <a:buNone/>
            </a:pPr>
            <a:r>
              <a:rPr lang="en-US"/>
              <a:t> </a:t>
            </a:r>
          </a:p>
          <a:p>
            <a:endParaRPr lang="en-US"/>
          </a:p>
        </p:txBody>
      </p:sp>
      <p:pic>
        <p:nvPicPr>
          <p:cNvPr id="7" name="Picture 6" descr="A screenshot of a social media post&#10;&#10;Description automatically generated">
            <a:extLst>
              <a:ext uri="{FF2B5EF4-FFF2-40B4-BE49-F238E27FC236}">
                <a16:creationId xmlns:a16="http://schemas.microsoft.com/office/drawing/2014/main" id="{3293CBFF-6235-43DE-BAA2-540839FD9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624" y="1272209"/>
            <a:ext cx="8587679" cy="5585791"/>
          </a:xfrm>
          <a:prstGeom prst="rect">
            <a:avLst/>
          </a:prstGeom>
        </p:spPr>
      </p:pic>
    </p:spTree>
    <p:extLst>
      <p:ext uri="{BB962C8B-B14F-4D97-AF65-F5344CB8AC3E}">
        <p14:creationId xmlns:p14="http://schemas.microsoft.com/office/powerpoint/2010/main" val="370098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690B-4652-4A89-A021-2B66D83D6F13}"/>
              </a:ext>
            </a:extLst>
          </p:cNvPr>
          <p:cNvSpPr>
            <a:spLocks noGrp="1"/>
          </p:cNvSpPr>
          <p:nvPr>
            <p:ph type="title"/>
          </p:nvPr>
        </p:nvSpPr>
        <p:spPr>
          <a:xfrm>
            <a:off x="588263" y="457200"/>
            <a:ext cx="11018520" cy="553998"/>
          </a:xfrm>
        </p:spPr>
        <p:txBody>
          <a:bodyPr>
            <a:noAutofit/>
          </a:bodyPr>
          <a:lstStyle/>
          <a:p>
            <a:r>
              <a:rPr lang="en-US" dirty="0"/>
              <a:t>Supporting customer/attendee access</a:t>
            </a:r>
          </a:p>
        </p:txBody>
      </p:sp>
      <p:sp>
        <p:nvSpPr>
          <p:cNvPr id="3" name="Text Placeholder 2">
            <a:extLst>
              <a:ext uri="{FF2B5EF4-FFF2-40B4-BE49-F238E27FC236}">
                <a16:creationId xmlns:a16="http://schemas.microsoft.com/office/drawing/2014/main" id="{425E5B5B-ECD0-43B1-B387-5462B83DDB52}"/>
              </a:ext>
            </a:extLst>
          </p:cNvPr>
          <p:cNvSpPr>
            <a:spLocks noGrp="1"/>
          </p:cNvSpPr>
          <p:nvPr>
            <p:ph type="body" sz="quarter" idx="10"/>
          </p:nvPr>
        </p:nvSpPr>
        <p:spPr>
          <a:xfrm>
            <a:off x="586390" y="1434370"/>
            <a:ext cx="11018520" cy="4580741"/>
          </a:xfrm>
        </p:spPr>
        <p:txBody>
          <a:bodyPr/>
          <a:lstStyle/>
          <a:p>
            <a:pPr algn="l"/>
            <a:r>
              <a:rPr lang="en-US" sz="2400">
                <a:solidFill>
                  <a:srgbClr val="000000"/>
                </a:solidFill>
                <a:latin typeface="Segoe UI" panose="020B0502040204020203" pitchFamily="34" charset="0"/>
              </a:rPr>
              <a:t>Ideally the customer will be using their organization’s Teams license, but if not, here are attendee options:  </a:t>
            </a:r>
          </a:p>
          <a:p>
            <a:pPr algn="l"/>
            <a:endParaRPr lang="en-US" sz="2400">
              <a:solidFill>
                <a:srgbClr val="000000"/>
              </a:solidFill>
              <a:latin typeface="Segoe UI" panose="020B0502040204020203" pitchFamily="34" charset="0"/>
              <a:hlinkClick r:id="rId2">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1800">
                <a:solidFill>
                  <a:srgbClr val="000000"/>
                </a:solidFill>
                <a:latin typeface="Segoe UI" panose="020B0502040204020203" pitchFamily="34" charset="0"/>
              </a:rPr>
              <a:t>Attendees individuals can sign up directly with </a:t>
            </a:r>
            <a:r>
              <a:rPr lang="en-US" sz="1800">
                <a:solidFill>
                  <a:srgbClr val="0078D7"/>
                </a:solidFill>
                <a:latin typeface="Segoe UI" panose="020B0502040204020203" pitchFamily="34" charset="0"/>
                <a:hlinkClick r:id="rId3"/>
              </a:rPr>
              <a:t>Microsoft Teams Free</a:t>
            </a:r>
            <a:r>
              <a:rPr lang="en-US" sz="1800">
                <a:solidFill>
                  <a:srgbClr val="000000"/>
                </a:solidFill>
                <a:latin typeface="Segoe UI" panose="020B0502040204020203" pitchFamily="34" charset="0"/>
              </a:rPr>
              <a:t> and </a:t>
            </a:r>
            <a:r>
              <a:rPr lang="en-US" sz="1800">
                <a:solidFill>
                  <a:srgbClr val="0078D7"/>
                </a:solidFill>
                <a:latin typeface="Segoe UI" panose="020B0502040204020203" pitchFamily="34" charset="0"/>
                <a:hlinkClick r:id="rId4"/>
              </a:rPr>
              <a:t>Teams Exploratory Experience</a:t>
            </a:r>
            <a:r>
              <a:rPr lang="en-US" sz="1800">
                <a:solidFill>
                  <a:srgbClr val="000000"/>
                </a:solidFill>
                <a:latin typeface="Segoe UI" panose="020B0502040204020203" pitchFamily="34" charset="0"/>
              </a:rPr>
              <a:t> </a:t>
            </a:r>
          </a:p>
          <a:p>
            <a:pPr marL="285750" indent="-285750" algn="l">
              <a:buFont typeface="Arial" panose="020B0604020202020204" pitchFamily="34" charset="0"/>
              <a:buChar char="•"/>
            </a:pPr>
            <a:r>
              <a:rPr lang="en-US" sz="1800" b="0" i="0" u="none" strike="noStrike">
                <a:effectLst/>
                <a:latin typeface="Segoe UI" panose="020B0502040204020203" pitchFamily="34" charset="0"/>
              </a:rPr>
              <a:t>Customer attendees with decision-making roles can leverage t</a:t>
            </a:r>
            <a:r>
              <a:rPr lang="en-US" sz="1800">
                <a:latin typeface="Segoe UI" panose="020B0502040204020203" pitchFamily="34" charset="0"/>
              </a:rPr>
              <a:t>he </a:t>
            </a:r>
            <a:r>
              <a:rPr lang="en-US" sz="1800" b="0" i="0" u="none" strike="noStrike">
                <a:solidFill>
                  <a:srgbClr val="0078D7"/>
                </a:solidFill>
                <a:effectLst/>
                <a:latin typeface="Segoe UI" panose="020B0502040204020203" pitchFamily="34" charset="0"/>
                <a:hlinkClick r:id="rId2"/>
              </a:rPr>
              <a:t>Office 365 E1 Trial offer</a:t>
            </a:r>
            <a:r>
              <a:rPr lang="en-US" sz="1800" b="0" i="0" u="none" strike="noStrike">
                <a:solidFill>
                  <a:srgbClr val="000000"/>
                </a:solidFill>
                <a:effectLst/>
                <a:latin typeface="Segoe UI" panose="020B0502040204020203" pitchFamily="34" charset="0"/>
              </a:rPr>
              <a:t> </a:t>
            </a:r>
          </a:p>
          <a:p>
            <a:pPr marL="742950" lvl="1" indent="-285750" algn="l">
              <a:buFont typeface="Arial" panose="020B0604020202020204" pitchFamily="34" charset="0"/>
              <a:buChar char="•"/>
            </a:pPr>
            <a:r>
              <a:rPr lang="en-US" sz="1800" b="0" i="0" u="none" strike="noStrike">
                <a:solidFill>
                  <a:srgbClr val="000000"/>
                </a:solidFill>
                <a:effectLst/>
                <a:latin typeface="Segoe UI" panose="020B0502040204020203" pitchFamily="34" charset="0"/>
              </a:rPr>
              <a:t>For customers with a Microsoft account manager, the customer should request the passcode from their Microsoft account manager. </a:t>
            </a:r>
          </a:p>
          <a:p>
            <a:pPr marL="742950" lvl="1" indent="-285750" algn="l">
              <a:buFont typeface="Arial" panose="020B0604020202020204" pitchFamily="34" charset="0"/>
              <a:buChar char="•"/>
            </a:pPr>
            <a:r>
              <a:rPr lang="en-US" sz="1800" b="0" i="0" u="none" strike="noStrike">
                <a:solidFill>
                  <a:srgbClr val="000000"/>
                </a:solidFill>
                <a:effectLst/>
                <a:latin typeface="Segoe UI" panose="020B0502040204020203" pitchFamily="34" charset="0"/>
              </a:rPr>
              <a:t>Customers with no Microsoft account manager, partners can request the passcode from </a:t>
            </a:r>
            <a:r>
              <a:rPr lang="en-US" sz="1800" b="0" i="0" u="none" strike="noStrike">
                <a:solidFill>
                  <a:srgbClr val="0078D7"/>
                </a:solidFill>
                <a:effectLst/>
                <a:latin typeface="Segoe UI" panose="020B0502040204020203" pitchFamily="34" charset="0"/>
                <a:hlinkClick r:id="rId5"/>
              </a:rPr>
              <a:t>Partner Center Support</a:t>
            </a:r>
            <a:r>
              <a:rPr lang="en-US" sz="1800" b="0" i="0" u="none" strike="noStrike">
                <a:solidFill>
                  <a:srgbClr val="000000"/>
                </a:solidFill>
                <a:effectLst/>
                <a:latin typeface="Segoe UI" panose="020B0502040204020203" pitchFamily="34" charset="0"/>
              </a:rPr>
              <a:t> (click </a:t>
            </a:r>
            <a:r>
              <a:rPr lang="en-US" sz="1800" b="0" i="1" u="none" strike="noStrike">
                <a:solidFill>
                  <a:srgbClr val="000000"/>
                </a:solidFill>
                <a:effectLst/>
                <a:latin typeface="Segoe UI" panose="020B0502040204020203" pitchFamily="34" charset="0"/>
              </a:rPr>
              <a:t>CSP</a:t>
            </a:r>
            <a:r>
              <a:rPr lang="en-US" sz="1800" b="0" i="0" u="none" strike="noStrike">
                <a:solidFill>
                  <a:srgbClr val="000000"/>
                </a:solidFill>
                <a:effectLst/>
                <a:latin typeface="Segoe UI" panose="020B0502040204020203" pitchFamily="34" charset="0"/>
              </a:rPr>
              <a:t>, then select </a:t>
            </a:r>
            <a:r>
              <a:rPr lang="en-US" sz="1800" b="0" i="1" u="none" strike="noStrike">
                <a:solidFill>
                  <a:srgbClr val="000000"/>
                </a:solidFill>
                <a:effectLst/>
                <a:latin typeface="Segoe UI" panose="020B0502040204020203" pitchFamily="34" charset="0"/>
              </a:rPr>
              <a:t>Cannot find an offer in the catalog)</a:t>
            </a:r>
            <a:r>
              <a:rPr lang="en-US" sz="1800" b="0" i="0" u="none" strike="noStrike">
                <a:solidFill>
                  <a:srgbClr val="000000"/>
                </a:solidFill>
                <a:effectLst/>
                <a:latin typeface="Segoe UI" panose="020B0502040204020203" pitchFamily="34" charset="0"/>
              </a:rPr>
              <a:t> </a:t>
            </a:r>
          </a:p>
          <a:p>
            <a:pPr marL="285750" indent="-285750" algn="l">
              <a:buFont typeface="Arial" panose="020B0604020202020204" pitchFamily="34" charset="0"/>
              <a:buChar char="•"/>
            </a:pPr>
            <a:endParaRPr lang="en-US" sz="1800" b="0" i="0" u="none" strike="noStrike">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sz="1800" b="0" i="0" u="none" strike="noStrike">
                <a:solidFill>
                  <a:srgbClr val="000000"/>
                </a:solidFill>
                <a:effectLst/>
                <a:latin typeface="Segoe UI" panose="020B0502040204020203" pitchFamily="34" charset="0"/>
              </a:rPr>
              <a:t>Click here to </a:t>
            </a:r>
            <a:r>
              <a:rPr lang="en-US" sz="1800" b="0" i="0" u="none" strike="noStrike">
                <a:solidFill>
                  <a:srgbClr val="0078D7"/>
                </a:solidFill>
                <a:effectLst/>
                <a:latin typeface="Segoe UI" panose="020B0502040204020203" pitchFamily="34" charset="0"/>
                <a:hlinkClick r:id="rId6"/>
              </a:rPr>
              <a:t>get a full list of Teams trials and offers</a:t>
            </a:r>
            <a:r>
              <a:rPr lang="en-US" sz="1800" b="0" i="0" u="none" strike="noStrike">
                <a:solidFill>
                  <a:srgbClr val="000000"/>
                </a:solidFill>
                <a:effectLst/>
                <a:latin typeface="Segoe UI" panose="020B0502040204020203" pitchFamily="34" charset="0"/>
              </a:rPr>
              <a:t> </a:t>
            </a:r>
          </a:p>
          <a:p>
            <a:pPr marL="285750" indent="-285750">
              <a:buFont typeface="Arial" panose="020B0604020202020204" pitchFamily="34" charset="0"/>
              <a:buChar char="•"/>
            </a:pPr>
            <a:endParaRPr lang="en-US" sz="1800">
              <a:effectLst/>
              <a:ea typeface="Calibri" panose="020F0502020204030204" pitchFamily="34" charset="0"/>
              <a:cs typeface="Times New Roman" panose="02020603050405020304" pitchFamily="18" charset="0"/>
            </a:endParaRPr>
          </a:p>
          <a:p>
            <a:r>
              <a:rPr lang="en-US" sz="1600">
                <a:ea typeface="Calibri" panose="020F0502020204030204" pitchFamily="34" charset="0"/>
                <a:cs typeface="Times New Roman" panose="02020603050405020304" pitchFamily="18" charset="0"/>
              </a:rPr>
              <a:t>Trainers can c</a:t>
            </a:r>
            <a:r>
              <a:rPr lang="en-US" sz="1600">
                <a:effectLst/>
                <a:ea typeface="Calibri" panose="020F0502020204030204" pitchFamily="34" charset="0"/>
                <a:cs typeface="Times New Roman" panose="02020603050405020304" pitchFamily="18" charset="0"/>
              </a:rPr>
              <a:t>heck back for the latest Teams-related guidance at: </a:t>
            </a:r>
            <a:r>
              <a:rPr lang="en-US" sz="1600" u="sng">
                <a:solidFill>
                  <a:srgbClr val="0563C1"/>
                </a:solidFill>
                <a:effectLst/>
                <a:ea typeface="Calibri" panose="020F0502020204030204" pitchFamily="34" charset="0"/>
                <a:cs typeface="Times New Roman" panose="02020603050405020304" pitchFamily="18" charset="0"/>
                <a:hlinkClick r:id="rId7"/>
              </a:rPr>
              <a:t>https://aka.ms/partnerremotework</a:t>
            </a:r>
            <a:endParaRPr lang="en-US" sz="16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5805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690B-4652-4A89-A021-2B66D83D6F13}"/>
              </a:ext>
            </a:extLst>
          </p:cNvPr>
          <p:cNvSpPr>
            <a:spLocks noGrp="1"/>
          </p:cNvSpPr>
          <p:nvPr>
            <p:ph type="title"/>
          </p:nvPr>
        </p:nvSpPr>
        <p:spPr>
          <a:xfrm>
            <a:off x="588263" y="457200"/>
            <a:ext cx="11462566" cy="553998"/>
          </a:xfrm>
        </p:spPr>
        <p:txBody>
          <a:bodyPr>
            <a:noAutofit/>
          </a:bodyPr>
          <a:lstStyle/>
          <a:p>
            <a:r>
              <a:rPr lang="en-US" sz="3600" dirty="0">
                <a:solidFill>
                  <a:srgbClr val="000000"/>
                </a:solidFill>
                <a:latin typeface="Segoe UI" panose="020B0502040204020203" pitchFamily="34" charset="0"/>
                <a:cs typeface="Segoe UI" panose="020B0502040204020203" pitchFamily="34" charset="0"/>
              </a:rPr>
              <a:t>Important things to know about using Microsoft Teams</a:t>
            </a:r>
          </a:p>
        </p:txBody>
      </p:sp>
      <p:sp>
        <p:nvSpPr>
          <p:cNvPr id="3" name="Text Placeholder 2">
            <a:extLst>
              <a:ext uri="{FF2B5EF4-FFF2-40B4-BE49-F238E27FC236}">
                <a16:creationId xmlns:a16="http://schemas.microsoft.com/office/drawing/2014/main" id="{425E5B5B-ECD0-43B1-B387-5462B83DDB52}"/>
              </a:ext>
            </a:extLst>
          </p:cNvPr>
          <p:cNvSpPr>
            <a:spLocks noGrp="1"/>
          </p:cNvSpPr>
          <p:nvPr>
            <p:ph type="body" sz="quarter" idx="10"/>
          </p:nvPr>
        </p:nvSpPr>
        <p:spPr>
          <a:xfrm>
            <a:off x="586740" y="1328591"/>
            <a:ext cx="11018520" cy="4961358"/>
          </a:xfrm>
        </p:spPr>
        <p:txBody>
          <a:bodyPr/>
          <a:lstStyle/>
          <a:p>
            <a:pPr marL="285750" indent="-285750" algn="l">
              <a:buFont typeface="Arial" panose="020B0604020202020204" pitchFamily="34" charset="0"/>
              <a:buChar char="•"/>
            </a:pPr>
            <a:r>
              <a:rPr lang="en-US" sz="2400" b="0" i="0" dirty="0">
                <a:solidFill>
                  <a:srgbClr val="171717"/>
                </a:solidFill>
                <a:effectLst/>
                <a:latin typeface="Segoe UI" panose="020B0502040204020203" pitchFamily="34" charset="0"/>
              </a:rPr>
              <a:t>Guest Access must be turne</a:t>
            </a:r>
            <a:r>
              <a:rPr lang="en-US" sz="2400" dirty="0">
                <a:solidFill>
                  <a:srgbClr val="171717"/>
                </a:solidFill>
                <a:latin typeface="Segoe UI" panose="020B0502040204020203" pitchFamily="34" charset="0"/>
              </a:rPr>
              <a:t>d on (Microsoft host/sponsor should do this)</a:t>
            </a:r>
          </a:p>
          <a:p>
            <a:pPr marL="514350" lvl="1" indent="-285750">
              <a:buFont typeface="Arial" panose="020B0604020202020204" pitchFamily="34" charset="0"/>
              <a:buChar char="•"/>
            </a:pPr>
            <a:r>
              <a:rPr lang="en-US" sz="2000" dirty="0">
                <a:solidFill>
                  <a:srgbClr val="171717"/>
                </a:solidFill>
                <a:latin typeface="Segoe UI" panose="020B0502040204020203" pitchFamily="34" charset="0"/>
              </a:rPr>
              <a:t>Microsoft hosts/sponsors can find information on how to do this </a:t>
            </a:r>
            <a:r>
              <a:rPr lang="en-US" sz="2000" dirty="0">
                <a:solidFill>
                  <a:srgbClr val="171717"/>
                </a:solidFill>
                <a:latin typeface="Segoe UI" panose="020B0502040204020203" pitchFamily="34" charset="0"/>
                <a:hlinkClick r:id="rId2"/>
              </a:rPr>
              <a:t>HERE</a:t>
            </a:r>
            <a:endParaRPr lang="en-US" sz="2000" dirty="0">
              <a:solidFill>
                <a:srgbClr val="171717"/>
              </a:solidFill>
              <a:latin typeface="Segoe UI" panose="020B0502040204020203" pitchFamily="34" charset="0"/>
            </a:endParaRPr>
          </a:p>
          <a:p>
            <a:pPr marL="514350" lvl="1" indent="-285750">
              <a:buFont typeface="Arial" panose="020B0604020202020204" pitchFamily="34" charset="0"/>
              <a:buChar char="•"/>
            </a:pPr>
            <a:r>
              <a:rPr lang="en-US" sz="2000" dirty="0">
                <a:solidFill>
                  <a:srgbClr val="171717"/>
                </a:solidFill>
                <a:latin typeface="Segoe UI" panose="020B0502040204020203" pitchFamily="34" charset="0"/>
              </a:rPr>
              <a:t>Guest Access troubleshooting resources can be found </a:t>
            </a:r>
            <a:r>
              <a:rPr lang="en-US" sz="2000" dirty="0">
                <a:solidFill>
                  <a:srgbClr val="171717"/>
                </a:solidFill>
                <a:latin typeface="Segoe UI" panose="020B0502040204020203" pitchFamily="34" charset="0"/>
                <a:hlinkClick r:id="rId3"/>
              </a:rPr>
              <a:t>HERE</a:t>
            </a:r>
            <a:endParaRPr lang="en-US" sz="2000" dirty="0">
              <a:solidFill>
                <a:srgbClr val="171717"/>
              </a:solidFill>
              <a:latin typeface="Segoe UI" panose="020B0502040204020203" pitchFamily="34" charset="0"/>
            </a:endParaRPr>
          </a:p>
          <a:p>
            <a:pPr marL="285750" indent="-285750" algn="l">
              <a:buFont typeface="Arial" panose="020B0604020202020204" pitchFamily="34" charset="0"/>
              <a:buChar char="•"/>
            </a:pPr>
            <a:endParaRPr lang="en-US" sz="1200" b="0" i="0"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2400" b="0" i="0" dirty="0">
                <a:solidFill>
                  <a:srgbClr val="171717"/>
                </a:solidFill>
                <a:effectLst/>
                <a:latin typeface="Segoe UI" panose="020B0502040204020203" pitchFamily="34" charset="0"/>
              </a:rPr>
              <a:t>Delivery partners can learn more </a:t>
            </a:r>
            <a:r>
              <a:rPr lang="en-US" sz="2400" dirty="0">
                <a:solidFill>
                  <a:srgbClr val="171717"/>
                </a:solidFill>
                <a:latin typeface="Segoe UI" panose="020B0502040204020203" pitchFamily="34" charset="0"/>
              </a:rPr>
              <a:t>by v</a:t>
            </a:r>
            <a:r>
              <a:rPr lang="en-US" sz="2400" b="0" i="0" dirty="0">
                <a:solidFill>
                  <a:srgbClr val="171717"/>
                </a:solidFill>
                <a:effectLst/>
                <a:latin typeface="Segoe UI" panose="020B0502040204020203" pitchFamily="34" charset="0"/>
              </a:rPr>
              <a:t>isiting our </a:t>
            </a:r>
            <a:r>
              <a:rPr lang="en-US" sz="2400" b="0" i="0" u="none" strike="noStrike" dirty="0">
                <a:effectLst/>
                <a:latin typeface="Segoe UI" panose="020B0502040204020203" pitchFamily="34" charset="0"/>
                <a:hlinkClick r:id="rId4"/>
              </a:rPr>
              <a:t>on-demand end-user training</a:t>
            </a:r>
            <a:r>
              <a:rPr lang="en-US" sz="2400" b="0" i="0" u="none" strike="noStrike" dirty="0">
                <a:effectLst/>
                <a:latin typeface="Segoe UI" panose="020B0502040204020203" pitchFamily="34" charset="0"/>
              </a:rPr>
              <a:t> and at our </a:t>
            </a:r>
            <a:r>
              <a:rPr lang="en-US" sz="2400" b="0" i="0" u="none" strike="noStrike" dirty="0">
                <a:effectLst/>
                <a:latin typeface="Segoe UI" panose="020B0502040204020203" pitchFamily="34" charset="0"/>
                <a:hlinkClick r:id="rId5"/>
              </a:rPr>
              <a:t>PartnerRemoteWork</a:t>
            </a:r>
            <a:r>
              <a:rPr lang="en-US" sz="2400" b="0" i="0" u="none" strike="noStrike" dirty="0">
                <a:effectLst/>
                <a:latin typeface="Segoe UI" panose="020B0502040204020203" pitchFamily="34" charset="0"/>
              </a:rPr>
              <a:t> site</a:t>
            </a:r>
          </a:p>
          <a:p>
            <a:pPr marL="285750" indent="-285750" algn="l">
              <a:buFont typeface="Arial" panose="020B0604020202020204" pitchFamily="34" charset="0"/>
              <a:buChar char="•"/>
            </a:pPr>
            <a:endParaRPr lang="en-US" sz="4000" dirty="0">
              <a:latin typeface="Segoe UI" panose="020B0502040204020203" pitchFamily="34" charset="0"/>
              <a:ea typeface="Calibri" panose="020F0502020204030204" pitchFamily="34" charset="0"/>
              <a:cs typeface="Times New Roman" panose="02020603050405020304" pitchFamily="18" charset="0"/>
            </a:endParaRPr>
          </a:p>
          <a:p>
            <a:pPr algn="l"/>
            <a:r>
              <a:rPr lang="en-US" sz="4000" dirty="0">
                <a:latin typeface="+mj-lt"/>
                <a:ea typeface="+mj-ea"/>
                <a:cs typeface="+mj-cs"/>
              </a:rPr>
              <a:t>Invitation language for PII/GDPR compliance</a:t>
            </a:r>
          </a:p>
          <a:p>
            <a:pPr>
              <a:spcBef>
                <a:spcPts val="0"/>
              </a:spcBef>
            </a:pPr>
            <a:endParaRPr lang="en-US" sz="2000" b="0" i="1" dirty="0">
              <a:effectLst/>
              <a:latin typeface="Calibri" panose="020F0502020204030204" pitchFamily="34" charset="0"/>
            </a:endParaRPr>
          </a:p>
          <a:p>
            <a:pPr>
              <a:spcBef>
                <a:spcPts val="0"/>
              </a:spcBef>
            </a:pPr>
            <a:r>
              <a:rPr lang="en-US" sz="2000" b="0" i="1" dirty="0">
                <a:effectLst/>
                <a:latin typeface="Calibri" panose="020F0502020204030204" pitchFamily="34" charset="0"/>
              </a:rPr>
              <a:t>“If you choose to participate in this session using Microsoft Teams, your name, email address, phone number, and/ or title may be viewable by other session participants"</a:t>
            </a:r>
          </a:p>
          <a:p>
            <a:pPr algn="l"/>
            <a:endParaRPr lang="en-US" sz="3200" dirty="0">
              <a:effectLst/>
              <a:ea typeface="Calibri" panose="020F0502020204030204" pitchFamily="34" charset="0"/>
              <a:cs typeface="Times New Roman" panose="02020603050405020304" pitchFamily="18" charset="0"/>
            </a:endParaRPr>
          </a:p>
        </p:txBody>
      </p:sp>
      <p:pic>
        <p:nvPicPr>
          <p:cNvPr id="5" name="Picture 4" descr="A picture containing object, clock, drawing&#10;&#10;Description automatically generated">
            <a:extLst>
              <a:ext uri="{FF2B5EF4-FFF2-40B4-BE49-F238E27FC236}">
                <a16:creationId xmlns:a16="http://schemas.microsoft.com/office/drawing/2014/main" id="{76A44CAE-B2C2-4A61-9349-90306973449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765421" y="5642919"/>
            <a:ext cx="1153186" cy="1072463"/>
          </a:xfrm>
          <a:prstGeom prst="rect">
            <a:avLst/>
          </a:prstGeom>
        </p:spPr>
      </p:pic>
    </p:spTree>
    <p:extLst>
      <p:ext uri="{BB962C8B-B14F-4D97-AF65-F5344CB8AC3E}">
        <p14:creationId xmlns:p14="http://schemas.microsoft.com/office/powerpoint/2010/main" val="2834965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FAB3C-A29F-49DD-9ABC-E1184B5E13FA}"/>
              </a:ext>
            </a:extLst>
          </p:cNvPr>
          <p:cNvSpPr>
            <a:spLocks noGrp="1"/>
          </p:cNvSpPr>
          <p:nvPr>
            <p:ph type="title"/>
          </p:nvPr>
        </p:nvSpPr>
        <p:spPr>
          <a:xfrm>
            <a:off x="838200" y="556995"/>
            <a:ext cx="10515600" cy="1133693"/>
          </a:xfrm>
        </p:spPr>
        <p:txBody>
          <a:bodyPr>
            <a:normAutofit/>
          </a:bodyPr>
          <a:lstStyle/>
          <a:p>
            <a:r>
              <a:rPr lang="en-US" sz="5200" dirty="0"/>
              <a:t>Teams Requirements / Resources</a:t>
            </a:r>
            <a:endParaRPr lang="en-CA" sz="5200" dirty="0"/>
          </a:p>
        </p:txBody>
      </p:sp>
      <p:graphicFrame>
        <p:nvGraphicFramePr>
          <p:cNvPr id="5" name="Content Placeholder 2">
            <a:extLst>
              <a:ext uri="{FF2B5EF4-FFF2-40B4-BE49-F238E27FC236}">
                <a16:creationId xmlns:a16="http://schemas.microsoft.com/office/drawing/2014/main" id="{BBD73DC2-055B-41FE-B764-B3BEFABB140D}"/>
              </a:ext>
            </a:extLst>
          </p:cNvPr>
          <p:cNvGraphicFramePr>
            <a:graphicFrameLocks noGrp="1"/>
          </p:cNvGraphicFramePr>
          <p:nvPr>
            <p:ph idx="1"/>
            <p:extLst>
              <p:ext uri="{D42A27DB-BD31-4B8C-83A1-F6EECF244321}">
                <p14:modId xmlns:p14="http://schemas.microsoft.com/office/powerpoint/2010/main" val="13898394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156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413337"/>
            <a:ext cx="4795873" cy="2031325"/>
          </a:xfrm>
        </p:spPr>
        <p:txBody>
          <a:bodyPr/>
          <a:lstStyle/>
          <a:p>
            <a:pPr algn="ctr"/>
            <a:r>
              <a:rPr lang="en-US" sz="4400" dirty="0">
                <a:solidFill>
                  <a:schemeClr val="bg1"/>
                </a:solidFill>
              </a:rPr>
              <a:t>DMIAD Train the Trainer (TTT): Post Event Follow-Up</a:t>
            </a:r>
            <a:endParaRPr lang="en-US" sz="4400" dirty="0"/>
          </a:p>
        </p:txBody>
      </p:sp>
      <p:sp>
        <p:nvSpPr>
          <p:cNvPr id="4" name="Picture Placeholder 3">
            <a:extLst>
              <a:ext uri="{FF2B5EF4-FFF2-40B4-BE49-F238E27FC236}">
                <a16:creationId xmlns:a16="http://schemas.microsoft.com/office/drawing/2014/main" id="{46285DF0-0394-4FD2-8E69-283B03ED4635}"/>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288243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a:solidFill>
                  <a:srgbClr val="000000"/>
                </a:solidFill>
                <a:latin typeface="Segoe UI" panose="020B0502040204020203" pitchFamily="34" charset="0"/>
                <a:cs typeface="Segoe UI" panose="020B0502040204020203" pitchFamily="34" charset="0"/>
              </a:rPr>
              <a:t>DMIAD </a:t>
            </a:r>
            <a:r>
              <a:rPr lang="en-US" sz="4000">
                <a:solidFill>
                  <a:srgbClr val="000000"/>
                </a:solidFill>
                <a:latin typeface="Segoe UI" panose="020B0502040204020203" pitchFamily="34" charset="0"/>
              </a:rPr>
              <a:t>Post</a:t>
            </a:r>
            <a:r>
              <a:rPr lang="en-US" sz="4000">
                <a:solidFill>
                  <a:srgbClr val="000000"/>
                </a:solidFill>
                <a:latin typeface="Segoe UI" panose="020B0502040204020203" pitchFamily="34" charset="0"/>
                <a:cs typeface="Segoe UI" panose="020B0502040204020203" pitchFamily="34" charset="0"/>
              </a:rPr>
              <a:t> Event Follow-Up</a:t>
            </a:r>
          </a:p>
        </p:txBody>
      </p:sp>
      <p:sp>
        <p:nvSpPr>
          <p:cNvPr id="9" name="TextBox 8">
            <a:extLst>
              <a:ext uri="{FF2B5EF4-FFF2-40B4-BE49-F238E27FC236}">
                <a16:creationId xmlns:a16="http://schemas.microsoft.com/office/drawing/2014/main" id="{589E1E03-6476-4C7D-8143-788697E22AB8}"/>
              </a:ext>
            </a:extLst>
          </p:cNvPr>
          <p:cNvSpPr txBox="1"/>
          <p:nvPr/>
        </p:nvSpPr>
        <p:spPr>
          <a:xfrm>
            <a:off x="291554" y="874698"/>
            <a:ext cx="11706290" cy="3855414"/>
          </a:xfrm>
          <a:prstGeom prst="rect">
            <a:avLst/>
          </a:prstGeom>
          <a:noFill/>
        </p:spPr>
        <p:txBody>
          <a:bodyPr wrap="square" lIns="182880" tIns="146304" rIns="182880" bIns="146304" rtlCol="0">
            <a:spAutoFit/>
          </a:bodyPr>
          <a:lstStyle/>
          <a:p>
            <a:r>
              <a:rPr lang="en-US" sz="2000" b="1"/>
              <a:t>The Importance of Post Event Follow-Up </a:t>
            </a:r>
            <a:endParaRPr lang="en-US" sz="2000"/>
          </a:p>
          <a:p>
            <a:pPr marL="285750" indent="-285750" fontAlgn="ctr">
              <a:lnSpc>
                <a:spcPts val="2600"/>
              </a:lnSpc>
              <a:buFont typeface="Arial" panose="020B0604020202020204" pitchFamily="34" charset="0"/>
              <a:buChar char="•"/>
            </a:pPr>
            <a:r>
              <a:rPr lang="en-US" sz="2000"/>
              <a:t>Getting the right customers to a DMIAD event and delivering it well are just two parts of creating data migration momentum within the targeted accounts.  </a:t>
            </a:r>
          </a:p>
          <a:p>
            <a:pPr marL="285750" indent="-285750" fontAlgn="ctr">
              <a:lnSpc>
                <a:spcPts val="2600"/>
              </a:lnSpc>
              <a:buFont typeface="Arial" panose="020B0604020202020204" pitchFamily="34" charset="0"/>
              <a:buChar char="•"/>
            </a:pPr>
            <a:r>
              <a:rPr lang="en-US" sz="2000"/>
              <a:t>Following up after the event is critical for maintaining that momentum and turning interest into next steps = actions such as POCs or production pilots.  </a:t>
            </a:r>
          </a:p>
          <a:p>
            <a:pPr marL="285750" indent="-285750" fontAlgn="ctr">
              <a:lnSpc>
                <a:spcPts val="2600"/>
              </a:lnSpc>
              <a:buFont typeface="Arial" panose="020B0604020202020204" pitchFamily="34" charset="0"/>
              <a:buChar char="•"/>
            </a:pPr>
            <a:r>
              <a:rPr lang="en-US" sz="2000"/>
              <a:t>It's essential that delivery partners work closely with DMIAD event coordinators, MS sellers and Data PMMs (BG) to put those follow-up actions into motion.</a:t>
            </a:r>
          </a:p>
          <a:p>
            <a:pPr fontAlgn="ctr"/>
            <a:endParaRPr lang="en-US" sz="2000"/>
          </a:p>
          <a:p>
            <a:pPr fontAlgn="ctr"/>
            <a:endParaRPr lang="en-US" sz="2000"/>
          </a:p>
          <a:p>
            <a:pPr fontAlgn="ctr">
              <a:lnSpc>
                <a:spcPts val="2600"/>
              </a:lnSpc>
            </a:pPr>
            <a:r>
              <a:rPr lang="en-US" sz="2000"/>
              <a:t>Leverage the </a:t>
            </a:r>
            <a:r>
              <a:rPr lang="en-US" sz="2000" b="1"/>
              <a:t>Attendee Follow-Up Mail .OFT </a:t>
            </a:r>
            <a:r>
              <a:rPr lang="en-US" sz="2000"/>
              <a:t>(e-mail template on next slide &amp; in TTT BOM) and </a:t>
            </a:r>
            <a:r>
              <a:rPr lang="en-US" sz="2000" b="1"/>
              <a:t>Best Practices </a:t>
            </a:r>
            <a:r>
              <a:rPr lang="en-US" sz="2000"/>
              <a:t>(next slide) to ensure a smooth transition from event to next steps.</a:t>
            </a:r>
          </a:p>
        </p:txBody>
      </p:sp>
    </p:spTree>
    <p:extLst>
      <p:ext uri="{BB962C8B-B14F-4D97-AF65-F5344CB8AC3E}">
        <p14:creationId xmlns:p14="http://schemas.microsoft.com/office/powerpoint/2010/main" val="3808058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A5E6A-9D2F-4A01-823B-DBD149D715BA}"/>
              </a:ext>
            </a:extLst>
          </p:cNvPr>
          <p:cNvSpPr>
            <a:spLocks noGrp="1"/>
          </p:cNvSpPr>
          <p:nvPr>
            <p:ph type="title"/>
          </p:nvPr>
        </p:nvSpPr>
        <p:spPr>
          <a:xfrm>
            <a:off x="360887" y="0"/>
            <a:ext cx="10515600" cy="1325563"/>
          </a:xfrm>
        </p:spPr>
        <p:txBody>
          <a:bodyPr>
            <a:normAutofit/>
          </a:bodyPr>
          <a:lstStyle/>
          <a:p>
            <a:r>
              <a:rPr lang="en-US" sz="4000" dirty="0">
                <a:solidFill>
                  <a:srgbClr val="000000"/>
                </a:solidFill>
                <a:latin typeface="Segoe UI" panose="020B0502040204020203" pitchFamily="34" charset="0"/>
                <a:cs typeface="Segoe UI" panose="020B0502040204020203" pitchFamily="34" charset="0"/>
              </a:rPr>
              <a:t>DMIAD </a:t>
            </a:r>
            <a:r>
              <a:rPr lang="en-US" sz="4000" dirty="0">
                <a:solidFill>
                  <a:srgbClr val="000000"/>
                </a:solidFill>
                <a:latin typeface="Segoe UI" panose="020B0502040204020203" pitchFamily="34" charset="0"/>
              </a:rPr>
              <a:t>Post</a:t>
            </a:r>
            <a:r>
              <a:rPr lang="en-US" sz="4000" dirty="0">
                <a:solidFill>
                  <a:srgbClr val="000000"/>
                </a:solidFill>
                <a:latin typeface="Segoe UI" panose="020B0502040204020203" pitchFamily="34" charset="0"/>
                <a:cs typeface="Segoe UI" panose="020B0502040204020203" pitchFamily="34" charset="0"/>
              </a:rPr>
              <a:t> Event Follow-Up</a:t>
            </a:r>
          </a:p>
        </p:txBody>
      </p:sp>
      <p:sp>
        <p:nvSpPr>
          <p:cNvPr id="9" name="TextBox 8">
            <a:extLst>
              <a:ext uri="{FF2B5EF4-FFF2-40B4-BE49-F238E27FC236}">
                <a16:creationId xmlns:a16="http://schemas.microsoft.com/office/drawing/2014/main" id="{589E1E03-6476-4C7D-8143-788697E22AB8}"/>
              </a:ext>
            </a:extLst>
          </p:cNvPr>
          <p:cNvSpPr txBox="1"/>
          <p:nvPr/>
        </p:nvSpPr>
        <p:spPr>
          <a:xfrm>
            <a:off x="242855" y="1325563"/>
            <a:ext cx="11706290" cy="603242"/>
          </a:xfrm>
          <a:prstGeom prst="rect">
            <a:avLst/>
          </a:prstGeom>
          <a:noFill/>
        </p:spPr>
        <p:txBody>
          <a:bodyPr wrap="square" lIns="182880" tIns="146304" rIns="182880" bIns="146304" rtlCol="0">
            <a:spAutoFit/>
          </a:bodyPr>
          <a:lstStyle/>
          <a:p>
            <a:pPr fontAlgn="ctr"/>
            <a:r>
              <a:rPr lang="en-US" sz="2000" b="1"/>
              <a:t>Attendee Follow-Up Mail .OFT </a:t>
            </a:r>
            <a:r>
              <a:rPr lang="en-US" sz="2000"/>
              <a:t>(e-mail template)</a:t>
            </a:r>
          </a:p>
        </p:txBody>
      </p:sp>
      <p:sp>
        <p:nvSpPr>
          <p:cNvPr id="3" name="Rectangle 2">
            <a:extLst>
              <a:ext uri="{FF2B5EF4-FFF2-40B4-BE49-F238E27FC236}">
                <a16:creationId xmlns:a16="http://schemas.microsoft.com/office/drawing/2014/main" id="{4D1D8CD4-0875-401D-97EE-375546FF3539}"/>
              </a:ext>
            </a:extLst>
          </p:cNvPr>
          <p:cNvSpPr/>
          <p:nvPr/>
        </p:nvSpPr>
        <p:spPr>
          <a:xfrm>
            <a:off x="360887" y="2687591"/>
            <a:ext cx="10960255" cy="3785652"/>
          </a:xfrm>
          <a:prstGeom prst="rect">
            <a:avLst/>
          </a:prstGeom>
        </p:spPr>
        <p:txBody>
          <a:bodyPr wrap="square">
            <a:spAutoFit/>
          </a:bodyPr>
          <a:lstStyle/>
          <a:p>
            <a:r>
              <a:rPr lang="en-US" sz="2000" b="1"/>
              <a:t>Event Follow-Up Best Practices</a:t>
            </a:r>
          </a:p>
          <a:p>
            <a:endParaRPr lang="en-US" sz="2000" b="1"/>
          </a:p>
          <a:p>
            <a:pPr marL="285750" indent="-285750">
              <a:buFont typeface="Arial" panose="020B0604020202020204" pitchFamily="34" charset="0"/>
              <a:buChar char="•"/>
            </a:pPr>
            <a:r>
              <a:rPr lang="en-US" sz="2000" i="1"/>
              <a:t>General: </a:t>
            </a:r>
            <a:r>
              <a:rPr lang="en-US" sz="2000"/>
              <a:t>Follow-up with attendees after each delivery (using the post event .OFT), focusing on next steps for maintaining migration momentum (pipe movement) </a:t>
            </a:r>
          </a:p>
          <a:p>
            <a:endParaRPr lang="en-US" sz="2000"/>
          </a:p>
          <a:p>
            <a:pPr marL="285750" indent="-285750">
              <a:buFont typeface="Arial" panose="020B0604020202020204" pitchFamily="34" charset="0"/>
              <a:buChar char="•"/>
            </a:pPr>
            <a:r>
              <a:rPr lang="en-US" sz="2000" i="1"/>
              <a:t>Specific: </a:t>
            </a:r>
            <a:r>
              <a:rPr lang="en-US" sz="2000"/>
              <a:t>Follow-up with attendees who had specific questions, blockers or requests during the session (set next-step meetings)</a:t>
            </a:r>
          </a:p>
          <a:p>
            <a:endParaRPr lang="en-US" sz="2000"/>
          </a:p>
          <a:p>
            <a:pPr marL="285750" indent="-285750">
              <a:buFont typeface="Arial" panose="020B0604020202020204" pitchFamily="34" charset="0"/>
              <a:buChar char="•"/>
            </a:pPr>
            <a:r>
              <a:rPr lang="en-US" sz="2000" b="1"/>
              <a:t> </a:t>
            </a:r>
            <a:r>
              <a:rPr lang="en-US" sz="2000" b="1" i="1">
                <a:solidFill>
                  <a:srgbClr val="FF0000"/>
                </a:solidFill>
              </a:rPr>
              <a:t>CRITICAL SUCCESS FACTOR: </a:t>
            </a:r>
            <a:r>
              <a:rPr lang="en-US" sz="2000"/>
              <a:t>Work with Microsoft (seller or primary program contact) on opportunity alignment = making sure the opportunity is showing up properly in each company's respective CRM systems (Partner Sales Connect/Partner Center and MSX) accordingly</a:t>
            </a:r>
          </a:p>
        </p:txBody>
      </p:sp>
      <p:pic>
        <p:nvPicPr>
          <p:cNvPr id="5" name="Picture 4">
            <a:extLst>
              <a:ext uri="{FF2B5EF4-FFF2-40B4-BE49-F238E27FC236}">
                <a16:creationId xmlns:a16="http://schemas.microsoft.com/office/drawing/2014/main" id="{F1EE6FF6-E1AF-4FAE-BCDA-B9BC7B6378BB}"/>
              </a:ext>
            </a:extLst>
          </p:cNvPr>
          <p:cNvPicPr>
            <a:picLocks noChangeAspect="1"/>
          </p:cNvPicPr>
          <p:nvPr/>
        </p:nvPicPr>
        <p:blipFill>
          <a:blip r:embed="rId3"/>
          <a:stretch>
            <a:fillRect/>
          </a:stretch>
        </p:blipFill>
        <p:spPr>
          <a:xfrm>
            <a:off x="7481155" y="358518"/>
            <a:ext cx="2917544" cy="2537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211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413337"/>
            <a:ext cx="4795873" cy="2031325"/>
          </a:xfrm>
        </p:spPr>
        <p:txBody>
          <a:bodyPr/>
          <a:lstStyle/>
          <a:p>
            <a:pPr algn="ctr"/>
            <a:r>
              <a:rPr lang="en-US" sz="4400" dirty="0">
                <a:solidFill>
                  <a:schemeClr val="bg1"/>
                </a:solidFill>
              </a:rPr>
              <a:t>Program and Introduction Overview</a:t>
            </a:r>
            <a:endParaRPr lang="en-US" sz="4400" dirty="0"/>
          </a:p>
        </p:txBody>
      </p:sp>
      <p:pic>
        <p:nvPicPr>
          <p:cNvPr id="5" name="Picture Placeholder 4" descr="A person sitting at a table using a computer&#10;&#10;Description automatically generated">
            <a:extLst>
              <a:ext uri="{FF2B5EF4-FFF2-40B4-BE49-F238E27FC236}">
                <a16:creationId xmlns:a16="http://schemas.microsoft.com/office/drawing/2014/main" id="{D097FEF1-E065-424F-9AF0-85F7FF2E4B0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37" r="16637"/>
          <a:stretch>
            <a:fillRect/>
          </a:stretch>
        </p:blipFill>
        <p:spPr/>
      </p:pic>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4113558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A1605-BB1A-4BD7-B853-B16E3D36E04F}"/>
              </a:ext>
            </a:extLst>
          </p:cNvPr>
          <p:cNvSpPr txBox="1"/>
          <p:nvPr/>
        </p:nvSpPr>
        <p:spPr>
          <a:xfrm>
            <a:off x="3145872" y="2938437"/>
            <a:ext cx="5553991" cy="523220"/>
          </a:xfrm>
          <a:prstGeom prst="rect">
            <a:avLst/>
          </a:prstGeom>
          <a:noFill/>
        </p:spPr>
        <p:txBody>
          <a:bodyPr wrap="square" rtlCol="0">
            <a:spAutoFit/>
          </a:bodyPr>
          <a:lstStyle/>
          <a:p>
            <a:r>
              <a:rPr lang="en-US" sz="2800" dirty="0">
                <a:hlinkClick r:id="rId2"/>
              </a:rPr>
              <a:t>DMIADptnrsupp@microsoft.com</a:t>
            </a:r>
            <a:r>
              <a:rPr lang="en-US" sz="2800" dirty="0"/>
              <a:t> </a:t>
            </a:r>
          </a:p>
        </p:txBody>
      </p:sp>
      <p:sp>
        <p:nvSpPr>
          <p:cNvPr id="4" name="Rectangle 3">
            <a:extLst>
              <a:ext uri="{FF2B5EF4-FFF2-40B4-BE49-F238E27FC236}">
                <a16:creationId xmlns:a16="http://schemas.microsoft.com/office/drawing/2014/main" id="{F3A6885B-0A7F-443A-A62A-00BCE6A30392}"/>
              </a:ext>
            </a:extLst>
          </p:cNvPr>
          <p:cNvSpPr/>
          <p:nvPr/>
        </p:nvSpPr>
        <p:spPr>
          <a:xfrm>
            <a:off x="195210" y="426095"/>
            <a:ext cx="9714215"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000" dirty="0">
                <a:solidFill>
                  <a:srgbClr val="000000"/>
                </a:solidFill>
                <a:latin typeface="Segoe UI" panose="020B0502040204020203" pitchFamily="34" charset="0"/>
                <a:ea typeface="+mj-ea"/>
                <a:cs typeface="Segoe UI" panose="020B0502040204020203" pitchFamily="34" charset="0"/>
              </a:rPr>
              <a:t>DMIAD Train the Trainer (TTT) Support : </a:t>
            </a:r>
          </a:p>
        </p:txBody>
      </p:sp>
    </p:spTree>
    <p:extLst>
      <p:ext uri="{BB962C8B-B14F-4D97-AF65-F5344CB8AC3E}">
        <p14:creationId xmlns:p14="http://schemas.microsoft.com/office/powerpoint/2010/main" val="2823090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9495-5B36-4160-BC95-DBCB52D7471E}"/>
              </a:ext>
            </a:extLst>
          </p:cNvPr>
          <p:cNvSpPr>
            <a:spLocks noGrp="1"/>
          </p:cNvSpPr>
          <p:nvPr>
            <p:ph type="title"/>
          </p:nvPr>
        </p:nvSpPr>
        <p:spPr>
          <a:xfrm>
            <a:off x="838200" y="365125"/>
            <a:ext cx="10515600" cy="1325563"/>
          </a:xfrm>
        </p:spPr>
        <p:txBody>
          <a:bodyPr>
            <a:normAutofit/>
          </a:bodyPr>
          <a:lstStyle/>
          <a:p>
            <a:r>
              <a:rPr lang="en-US" sz="3600" spc="-50" dirty="0">
                <a:ln w="3175">
                  <a:noFill/>
                </a:ln>
                <a:solidFill>
                  <a:srgbClr val="0078D4"/>
                </a:solidFill>
                <a:latin typeface="Segoe UI Semibold" panose="020B0702040204020203" pitchFamily="34" charset="0"/>
                <a:ea typeface="+mn-ea"/>
                <a:cs typeface="Segoe UI Semibold" panose="020B0702040204020203" pitchFamily="34" charset="0"/>
              </a:rPr>
              <a:t>PARTNERS are the heroes that make this possible!</a:t>
            </a:r>
          </a:p>
        </p:txBody>
      </p:sp>
      <p:sp>
        <p:nvSpPr>
          <p:cNvPr id="3" name="Content Placeholder 2">
            <a:extLst>
              <a:ext uri="{FF2B5EF4-FFF2-40B4-BE49-F238E27FC236}">
                <a16:creationId xmlns:a16="http://schemas.microsoft.com/office/drawing/2014/main" id="{420BF193-3ACA-4CE6-91F4-C38B840CD96B}"/>
              </a:ext>
            </a:extLst>
          </p:cNvPr>
          <p:cNvSpPr>
            <a:spLocks noGrp="1"/>
          </p:cNvSpPr>
          <p:nvPr>
            <p:ph idx="1"/>
          </p:nvPr>
        </p:nvSpPr>
        <p:spPr>
          <a:xfrm>
            <a:off x="838200" y="2048366"/>
            <a:ext cx="5629275" cy="4351338"/>
          </a:xfrm>
        </p:spPr>
        <p:txBody>
          <a:bodyPr>
            <a:normAutofit/>
          </a:bodyPr>
          <a:lstStyle/>
          <a:p>
            <a:pPr marL="0" indent="0">
              <a:buNone/>
            </a:pPr>
            <a:r>
              <a:rPr lang="en-US" sz="2400">
                <a:latin typeface="Segoe UI Semilight" panose="020B0402040204020203" pitchFamily="34" charset="0"/>
                <a:cs typeface="Segoe UI Semilight" panose="020B0402040204020203" pitchFamily="34" charset="0"/>
              </a:rPr>
              <a:t>On behalf of Microsoft, </a:t>
            </a:r>
            <a:r>
              <a:rPr lang="en-US" sz="2400" b="1">
                <a:latin typeface="Segoe UI Semilight" panose="020B0402040204020203" pitchFamily="34" charset="0"/>
                <a:cs typeface="Segoe UI Semilight" panose="020B0402040204020203" pitchFamily="34" charset="0"/>
              </a:rPr>
              <a:t>THANK YOU </a:t>
            </a:r>
            <a:r>
              <a:rPr lang="en-US" sz="2400">
                <a:latin typeface="Segoe UI Semilight" panose="020B0402040204020203" pitchFamily="34" charset="0"/>
                <a:cs typeface="Segoe UI Semilight" panose="020B0402040204020203" pitchFamily="34" charset="0"/>
              </a:rPr>
              <a:t>for stepping up to be a delivery partner for “In a Day” events!</a:t>
            </a:r>
          </a:p>
          <a:p>
            <a:pPr marL="0" indent="0">
              <a:buNone/>
            </a:pPr>
            <a:endParaRPr lang="en-US" sz="2400">
              <a:latin typeface="Segoe UI Semilight" panose="020B0402040204020203" pitchFamily="34" charset="0"/>
              <a:cs typeface="Segoe UI Semilight" panose="020B0402040204020203" pitchFamily="34" charset="0"/>
            </a:endParaRPr>
          </a:p>
          <a:p>
            <a:pPr marL="0" indent="0">
              <a:buNone/>
            </a:pPr>
            <a:r>
              <a:rPr lang="en-US" sz="2400">
                <a:latin typeface="Segoe UI Semilight" panose="020B0402040204020203" pitchFamily="34" charset="0"/>
                <a:cs typeface="Segoe UI Semilight" panose="020B0402040204020203" pitchFamily="34" charset="0"/>
              </a:rPr>
              <a:t>We know it’s an investment of time and resources, and we want you to know that </a:t>
            </a:r>
            <a:r>
              <a:rPr lang="en-US" sz="2400" b="1">
                <a:latin typeface="Segoe UI Semilight" panose="020B0402040204020203" pitchFamily="34" charset="0"/>
                <a:cs typeface="Segoe UI Semilight" panose="020B0402040204020203" pitchFamily="34" charset="0"/>
              </a:rPr>
              <a:t>WE COULD NOT DO THIS WITHOUT YOU!</a:t>
            </a:r>
          </a:p>
          <a:p>
            <a:pPr marL="0" indent="0">
              <a:buNone/>
            </a:pPr>
            <a:endParaRPr lang="en-US" sz="2400">
              <a:latin typeface="Segoe UI Semilight" panose="020B0402040204020203" pitchFamily="34" charset="0"/>
              <a:cs typeface="Segoe UI Semilight" panose="020B0402040204020203" pitchFamily="34" charset="0"/>
            </a:endParaRPr>
          </a:p>
          <a:p>
            <a:pPr marL="0" indent="0">
              <a:buNone/>
            </a:pPr>
            <a:r>
              <a:rPr lang="en-US" sz="2400">
                <a:latin typeface="Segoe UI Semilight" panose="020B0402040204020203" pitchFamily="34" charset="0"/>
                <a:cs typeface="Segoe UI Semilight" panose="020B0402040204020203" pitchFamily="34" charset="0"/>
              </a:rPr>
              <a:t>Thank you for being the </a:t>
            </a:r>
            <a:r>
              <a:rPr lang="en-US" sz="2400" b="1">
                <a:latin typeface="Segoe UI Semilight" panose="020B0402040204020203" pitchFamily="34" charset="0"/>
                <a:cs typeface="Segoe UI Semilight" panose="020B0402040204020203" pitchFamily="34" charset="0"/>
              </a:rPr>
              <a:t>HERO</a:t>
            </a:r>
            <a:r>
              <a:rPr lang="en-US" sz="2400">
                <a:latin typeface="Segoe UI Semilight" panose="020B0402040204020203" pitchFamily="34" charset="0"/>
                <a:cs typeface="Segoe UI Semilight" panose="020B0402040204020203" pitchFamily="34" charset="0"/>
              </a:rPr>
              <a:t> to both Microsoft &amp; our mutual customers!</a:t>
            </a:r>
          </a:p>
          <a:p>
            <a:pPr lvl="1"/>
            <a:endParaRPr lang="en-US" sz="2000">
              <a:latin typeface="Segoe UI Semilight" panose="020B0402040204020203" pitchFamily="34" charset="0"/>
              <a:cs typeface="Segoe UI Semilight" panose="020B0402040204020203" pitchFamily="34" charset="0"/>
            </a:endParaRPr>
          </a:p>
        </p:txBody>
      </p:sp>
      <p:pic>
        <p:nvPicPr>
          <p:cNvPr id="5" name="Picture 4" descr="A sign on the side of a road&#10;&#10;Description automatically generated">
            <a:extLst>
              <a:ext uri="{FF2B5EF4-FFF2-40B4-BE49-F238E27FC236}">
                <a16:creationId xmlns:a16="http://schemas.microsoft.com/office/drawing/2014/main" id="{CB0BCE5D-DCCB-47FA-BA27-3F93F93A500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526" r="10846" b="2"/>
          <a:stretch/>
        </p:blipFill>
        <p:spPr>
          <a:xfrm>
            <a:off x="6772275" y="2740762"/>
            <a:ext cx="5004435" cy="2966546"/>
          </a:xfrm>
          <a:prstGeom prst="rect">
            <a:avLst/>
          </a:prstGeom>
        </p:spPr>
      </p:pic>
    </p:spTree>
    <p:extLst>
      <p:ext uri="{BB962C8B-B14F-4D97-AF65-F5344CB8AC3E}">
        <p14:creationId xmlns:p14="http://schemas.microsoft.com/office/powerpoint/2010/main" val="1117353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69241" y="2751891"/>
            <a:ext cx="4795873" cy="1354217"/>
          </a:xfrm>
        </p:spPr>
        <p:txBody>
          <a:bodyPr/>
          <a:lstStyle/>
          <a:p>
            <a:pPr algn="ctr"/>
            <a:r>
              <a:rPr lang="en-US" sz="4400" dirty="0">
                <a:solidFill>
                  <a:schemeClr val="bg1"/>
                </a:solidFill>
              </a:rPr>
              <a:t>Delivery Partner Requirements</a:t>
            </a:r>
            <a:endParaRPr lang="en-US" sz="4400" dirty="0"/>
          </a:p>
        </p:txBody>
      </p:sp>
      <p:pic>
        <p:nvPicPr>
          <p:cNvPr id="5" name="Picture Placeholder 4" descr="A group of people sitting at a table in front of a computer&#10;&#10;Description automatically generated">
            <a:extLst>
              <a:ext uri="{FF2B5EF4-FFF2-40B4-BE49-F238E27FC236}">
                <a16:creationId xmlns:a16="http://schemas.microsoft.com/office/drawing/2014/main" id="{438F9FC3-2608-42D3-83F2-C51E417EC59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85" r="16685"/>
          <a:stretch>
            <a:fillRect/>
          </a:stretch>
        </p:blipFill>
        <p:spPr/>
      </p:pic>
      <p:sp>
        <p:nvSpPr>
          <p:cNvPr id="2" name="Rectangle 1">
            <a:extLst>
              <a:ext uri="{FF2B5EF4-FFF2-40B4-BE49-F238E27FC236}">
                <a16:creationId xmlns:a16="http://schemas.microsoft.com/office/drawing/2014/main" id="{74A55032-4A29-43EF-B328-D3DA003D1F5A}"/>
              </a:ext>
            </a:extLst>
          </p:cNvPr>
          <p:cNvSpPr/>
          <p:nvPr/>
        </p:nvSpPr>
        <p:spPr>
          <a:xfrm>
            <a:off x="5974830" y="3244360"/>
            <a:ext cx="243943" cy="37479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0412291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0067" y="289958"/>
            <a:ext cx="11853270" cy="899537"/>
          </a:xfrm>
          <a:prstGeom prst="rect">
            <a:avLst/>
          </a:prstGeom>
        </p:spPr>
        <p:txBody>
          <a:bodyPr vert="horz" wrap="square" lIns="146284" tIns="91427" rIns="146284" bIns="91427"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Segoe UI" panose="020B0502040204020203" pitchFamily="34" charset="0"/>
                <a:ea typeface="+mn-ea"/>
                <a:cs typeface="Segoe UI" pitchFamily="34" charset="0"/>
              </a:rPr>
              <a:t>Data Mod Immersion Delivery Partner Requirements</a:t>
            </a:r>
          </a:p>
        </p:txBody>
      </p:sp>
      <p:sp>
        <p:nvSpPr>
          <p:cNvPr id="2" name="Rectangle 1">
            <a:extLst>
              <a:ext uri="{FF2B5EF4-FFF2-40B4-BE49-F238E27FC236}">
                <a16:creationId xmlns:a16="http://schemas.microsoft.com/office/drawing/2014/main" id="{C4A0EAAD-7C97-4885-8170-5BFFA315500F}"/>
              </a:ext>
            </a:extLst>
          </p:cNvPr>
          <p:cNvSpPr/>
          <p:nvPr/>
        </p:nvSpPr>
        <p:spPr>
          <a:xfrm>
            <a:off x="434788" y="1298248"/>
            <a:ext cx="11523827" cy="5724644"/>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Delivery Partner Requirements:</a:t>
            </a: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914400" marR="0" lvl="1" indent="-457200" algn="l" defTabSz="914400" rtl="0" eaLnBrk="1" fontAlgn="ctr"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Managed &amp; Co-Sell Ready status in the delivery geo (including all bullets below) </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1257300" marR="0" lvl="2" indent="-3429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Be a managed partner = have a local and/or global Partner Development Manager (PDM)</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1257300" marR="0" lvl="2" indent="-3429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Hold a Silver or Gold Cloud Competency</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1257300" marR="0" lvl="2" indent="-3429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Have a Data Migration-related solution published on Microsoft AppSource or Azure Marketplace</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1257300" marR="0" lvl="2" indent="-3429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Hold an Advanced Specialization in Windows/SQL Server </a:t>
            </a:r>
            <a:r>
              <a:rPr kumimoji="0" lang="en-US" sz="1800" b="1" i="1" u="none" strike="noStrike" kern="1200" cap="none" spc="0" normalizeH="0" baseline="0" noProof="0" dirty="0">
                <a:ln>
                  <a:noFill/>
                </a:ln>
                <a:solidFill>
                  <a:srgbClr val="505050"/>
                </a:solidFill>
                <a:effectLst/>
                <a:uLnTx/>
                <a:uFillTx/>
                <a:latin typeface="Segoe UI"/>
                <a:ea typeface="+mn-ea"/>
                <a:cs typeface="+mn-cs"/>
              </a:rPr>
              <a:t>or</a:t>
            </a:r>
            <a:r>
              <a:rPr kumimoji="0" lang="en-US" sz="1800" b="0" i="0" u="none" strike="noStrike" kern="1200" cap="none" spc="0" normalizeH="0" baseline="0" noProof="0" dirty="0">
                <a:ln>
                  <a:noFill/>
                </a:ln>
                <a:solidFill>
                  <a:srgbClr val="505050"/>
                </a:solidFill>
                <a:effectLst/>
                <a:uLnTx/>
                <a:uFillTx/>
                <a:latin typeface="Segoe UI"/>
                <a:ea typeface="+mn-ea"/>
                <a:cs typeface="+mn-cs"/>
              </a:rPr>
              <a:t> be in the process of earning it</a:t>
            </a:r>
          </a:p>
          <a:p>
            <a:pPr marL="1257300" marR="0" lvl="2" indent="-3429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Selected by local Microsoft team to be a strategic GTM partner for that area</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p>
            <a:pPr marL="914400" marR="0" lvl="1" indent="-457200" algn="l" defTabSz="914400" rtl="0" eaLnBrk="1" fontAlgn="ctr"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&lt;or&gt; Be a Microsoft Azure Expert MSP partner</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914400" marR="0" lvl="1" indent="-457200" algn="l" defTabSz="914400" rtl="0" eaLnBrk="1" fontAlgn="ctr"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&lt;and&gt; Commit to working w/MS on the scheduling of &amp; delivery coordination for Data Mod Immersion Workshop events</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457200" marR="0" lvl="1" indent="0" algn="l"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Delivery Partner Responsibilities, Post-Event: </a:t>
            </a: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Fill out Delivery Partner Evaluation Form within 14 days of event date </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Work with Microsoft on any new opportunity/pipe growth related to event attendee follow-up</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1200150" marR="0" lvl="2"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If following up with an attendee directly, partner will inform Microsoft account sales teams (or area OCP PDM/PMA, or Data PMM) to ensure the MSX pipeline status for the account gets updated – and so the two sides can work the opportunity together</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Contact all attendees who asked for specific follow up within 5 business days of the event</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(Thru-Partner) Enter attendee information into Partner Center within 14 days of event date</a:t>
            </a:r>
          </a:p>
          <a:p>
            <a:pPr marL="742950" marR="0" lvl="1"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78456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046521"/>
            <a:ext cx="12192000" cy="257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109808" y="259867"/>
            <a:ext cx="11972379"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lang="en-US" sz="3900" dirty="0">
                <a:solidFill>
                  <a:prstClr val="black"/>
                </a:solidFill>
                <a:latin typeface="Segoe UI" panose="020B0502040204020203" pitchFamily="34" charset="0"/>
              </a:rPr>
              <a:t>Customer targeting for Data Mod Immersion Workshop </a:t>
            </a:r>
          </a:p>
        </p:txBody>
      </p:sp>
      <p:pic>
        <p:nvPicPr>
          <p:cNvPr id="1026" name="Picture 2" descr="Machine generated alternative text:&#10;Targeting &quot;In a Day&quot; workshops &#10;Customer Cloud Adoption Stage as Target Criteria &#10;Azure ACA &#10;Yes &#10;Yes &#10;Yes &#10;No &#10;ADS &#10;Yes &#10;Yes &#10;No &#10;No &#10;Analytics &#10;Yes &#10;No &#10;No &#10;No &#10;# of Customers &#10;Hero motion &#10;Not targeted &#10;Analytics in a Day &#10;Data Mod in a Day ">
            <a:extLst>
              <a:ext uri="{FF2B5EF4-FFF2-40B4-BE49-F238E27FC236}">
                <a16:creationId xmlns:a16="http://schemas.microsoft.com/office/drawing/2014/main" id="{9C3ED580-1974-42A9-9ED2-32A822D42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14"/>
          <a:stretch/>
        </p:blipFill>
        <p:spPr bwMode="auto">
          <a:xfrm>
            <a:off x="397318" y="1199646"/>
            <a:ext cx="10741824" cy="37601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2BFFB77-FDE1-4A71-8357-79041A76CCD8}"/>
              </a:ext>
            </a:extLst>
          </p:cNvPr>
          <p:cNvSpPr/>
          <p:nvPr/>
        </p:nvSpPr>
        <p:spPr>
          <a:xfrm>
            <a:off x="758886" y="4088694"/>
            <a:ext cx="10674221" cy="1569660"/>
          </a:xfrm>
          <a:prstGeom prst="rect">
            <a:avLst/>
          </a:prstGeom>
        </p:spPr>
        <p:txBody>
          <a:bodyPr wrap="square">
            <a:spAutoFit/>
          </a:bodyPr>
          <a:lstStyle/>
          <a:p>
            <a:r>
              <a:rPr lang="en-US" sz="1600" b="1" dirty="0">
                <a:latin typeface="Segoe UI" panose="020B0502040204020203" pitchFamily="34" charset="0"/>
                <a:cs typeface="Segoe UI" panose="020B0502040204020203" pitchFamily="34" charset="0"/>
              </a:rPr>
              <a:t>Customer targeting</a:t>
            </a:r>
            <a:r>
              <a:rPr lang="en-US" sz="1600" dirty="0">
                <a:latin typeface="Segoe UI" panose="020B0502040204020203" pitchFamily="34" charset="0"/>
                <a:cs typeface="Segoe UI" panose="020B0502040204020203" pitchFamily="34" charset="0"/>
              </a:rPr>
              <a:t> for Data Mod &amp; Analytics Immersion Workshops is based on where customers are in their cloud journey and what (if any) Azure data services they’re already consuming</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Propensity Model (ideal target) for Data Mod: </a:t>
            </a:r>
            <a:r>
              <a:rPr lang="en-US" sz="1600" dirty="0">
                <a:latin typeface="Segoe UI" panose="020B0502040204020203" pitchFamily="34" charset="0"/>
                <a:cs typeface="Segoe UI" panose="020B0502040204020203" pitchFamily="34" charset="0"/>
              </a:rPr>
              <a:t>Customers who have adopted Azure in some form (e.g. migrated some infrastructure to Azure) but haven’t migrated any data workloads yet</a:t>
            </a:r>
          </a:p>
          <a:p>
            <a:endParaRPr lang="en-US" sz="1600" dirty="0">
              <a:latin typeface="Calibri" panose="020F0502020204030204" pitchFamily="34" charset="0"/>
            </a:endParaRPr>
          </a:p>
        </p:txBody>
      </p:sp>
      <p:sp>
        <p:nvSpPr>
          <p:cNvPr id="4" name="Rectangle 3">
            <a:extLst>
              <a:ext uri="{FF2B5EF4-FFF2-40B4-BE49-F238E27FC236}">
                <a16:creationId xmlns:a16="http://schemas.microsoft.com/office/drawing/2014/main" id="{5E5E8364-B909-4041-AA6E-BC564416A856}"/>
              </a:ext>
            </a:extLst>
          </p:cNvPr>
          <p:cNvSpPr/>
          <p:nvPr/>
        </p:nvSpPr>
        <p:spPr bwMode="auto">
          <a:xfrm>
            <a:off x="842337" y="2749558"/>
            <a:ext cx="9846928" cy="30609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22E3142-EF9C-4CAB-B21F-84C95CDDE001}"/>
              </a:ext>
            </a:extLst>
          </p:cNvPr>
          <p:cNvSpPr/>
          <p:nvPr/>
        </p:nvSpPr>
        <p:spPr>
          <a:xfrm>
            <a:off x="758888" y="3506994"/>
            <a:ext cx="6638441" cy="369332"/>
          </a:xfrm>
          <a:prstGeom prst="rect">
            <a:avLst/>
          </a:prstGeom>
        </p:spPr>
        <p:txBody>
          <a:bodyPr wrap="square">
            <a:spAutoFit/>
          </a:bodyPr>
          <a:lstStyle/>
          <a:p>
            <a:pPr lvl="0"/>
            <a:r>
              <a:rPr lang="en-US" sz="900" i="1" dirty="0">
                <a:solidFill>
                  <a:srgbClr val="505050"/>
                </a:solidFill>
                <a:latin typeface="Calibri" panose="020F0502020204030204" pitchFamily="34" charset="0"/>
              </a:rPr>
              <a:t>ACA = Azure Customer Adds: Customers consuming Azure for the first time (any Azure)</a:t>
            </a:r>
          </a:p>
          <a:p>
            <a:pPr lvl="0"/>
            <a:r>
              <a:rPr lang="en-US" sz="900" i="1" dirty="0">
                <a:solidFill>
                  <a:srgbClr val="505050"/>
                </a:solidFill>
                <a:latin typeface="Calibri" panose="020F0502020204030204" pitchFamily="34" charset="0"/>
              </a:rPr>
              <a:t>ADS = Azure Data Services: Azure Consumed Revenue (ACR) that comes from data workloads in Azure </a:t>
            </a:r>
            <a:endParaRPr lang="en-US" sz="900" i="1" dirty="0">
              <a:solidFill>
                <a:srgbClr val="505050"/>
              </a:solidFill>
            </a:endParaRPr>
          </a:p>
        </p:txBody>
      </p:sp>
    </p:spTree>
    <p:extLst>
      <p:ext uri="{BB962C8B-B14F-4D97-AF65-F5344CB8AC3E}">
        <p14:creationId xmlns:p14="http://schemas.microsoft.com/office/powerpoint/2010/main" val="28639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7134-8931-4789-99E3-EC39B21A0427}"/>
              </a:ext>
            </a:extLst>
          </p:cNvPr>
          <p:cNvSpPr>
            <a:spLocks noGrp="1"/>
          </p:cNvSpPr>
          <p:nvPr>
            <p:ph type="title"/>
          </p:nvPr>
        </p:nvSpPr>
        <p:spPr>
          <a:xfrm>
            <a:off x="531572" y="3512630"/>
            <a:ext cx="5829757" cy="553998"/>
          </a:xfrm>
        </p:spPr>
        <p:txBody>
          <a:bodyPr/>
          <a:lstStyle/>
          <a:p>
            <a:r>
              <a:rPr lang="en-US"/>
              <a:t>Q&amp;A</a:t>
            </a:r>
          </a:p>
        </p:txBody>
      </p:sp>
    </p:spTree>
    <p:extLst>
      <p:ext uri="{BB962C8B-B14F-4D97-AF65-F5344CB8AC3E}">
        <p14:creationId xmlns:p14="http://schemas.microsoft.com/office/powerpoint/2010/main" val="1834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2D14-F531-4F11-89A5-DA0E61F67BED}"/>
              </a:ext>
            </a:extLst>
          </p:cNvPr>
          <p:cNvSpPr>
            <a:spLocks noGrp="1"/>
          </p:cNvSpPr>
          <p:nvPr>
            <p:ph type="title"/>
          </p:nvPr>
        </p:nvSpPr>
        <p:spPr>
          <a:xfrm>
            <a:off x="531572" y="1906037"/>
            <a:ext cx="5829757" cy="2160591"/>
          </a:xfrm>
        </p:spPr>
        <p:txBody>
          <a:bodyPr/>
          <a:lstStyle/>
          <a:p>
            <a:r>
              <a:rPr lang="en-US" dirty="0"/>
              <a:t>Thank You | Feedback​</a:t>
            </a:r>
            <a:br>
              <a:rPr lang="en-US" dirty="0"/>
            </a:br>
            <a:br>
              <a:rPr lang="en-US" dirty="0"/>
            </a:br>
            <a:r>
              <a:rPr lang="en-US" sz="3600" b="1" dirty="0">
                <a:solidFill>
                  <a:schemeClr val="tx1"/>
                </a:solidFill>
                <a:hlinkClick r:id="rId2" tooltip="https://aka.ms/dmiadsession">
                  <a:extLst>
                    <a:ext uri="{A12FA001-AC4F-418D-AE19-62706E023703}">
                      <ahyp:hlinkClr xmlns:ahyp="http://schemas.microsoft.com/office/drawing/2018/hyperlinkcolor" val="tx"/>
                    </a:ext>
                  </a:extLst>
                </a:hlinkClick>
              </a:rPr>
              <a:t>https://aka.ms/DMIADSession</a:t>
            </a:r>
            <a:br>
              <a:rPr lang="en-US" dirty="0"/>
            </a:br>
            <a:endParaRPr lang="en-CA" dirty="0"/>
          </a:p>
        </p:txBody>
      </p:sp>
    </p:spTree>
    <p:extLst>
      <p:ext uri="{BB962C8B-B14F-4D97-AF65-F5344CB8AC3E}">
        <p14:creationId xmlns:p14="http://schemas.microsoft.com/office/powerpoint/2010/main" val="33702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BBFE52-5EF7-491B-843C-35249B34FF08}"/>
              </a:ext>
            </a:extLst>
          </p:cNvPr>
          <p:cNvSpPr>
            <a:spLocks noGrp="1"/>
          </p:cNvSpPr>
          <p:nvPr>
            <p:ph type="title"/>
          </p:nvPr>
        </p:nvSpPr>
        <p:spPr/>
        <p:txBody>
          <a:bodyPr/>
          <a:lstStyle/>
          <a:p>
            <a:r>
              <a:rPr lang="en-US" dirty="0"/>
              <a:t>Moderator Rules of Conduct Samples</a:t>
            </a:r>
          </a:p>
        </p:txBody>
      </p:sp>
      <p:sp>
        <p:nvSpPr>
          <p:cNvPr id="6" name="Rectangle 1">
            <a:extLst>
              <a:ext uri="{FF2B5EF4-FFF2-40B4-BE49-F238E27FC236}">
                <a16:creationId xmlns:a16="http://schemas.microsoft.com/office/drawing/2014/main" id="{36AA107B-51AF-44D8-A5EF-5C1E061F5C29}"/>
              </a:ext>
            </a:extLst>
          </p:cNvPr>
          <p:cNvSpPr>
            <a:spLocks noGrp="1" noChangeArrowheads="1"/>
          </p:cNvSpPr>
          <p:nvPr>
            <p:ph type="body" sz="quarter" idx="10"/>
          </p:nvPr>
        </p:nvSpPr>
        <p:spPr bwMode="auto">
          <a:xfrm>
            <a:off x="586740" y="1846828"/>
            <a:ext cx="11018520" cy="4511495"/>
          </a:xfrm>
          <a:prstGeom prst="rect">
            <a:avLst/>
          </a:prstGeom>
          <a:solidFill>
            <a:srgbClr val="F3F2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348" rIns="-6348"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52424"/>
                </a:solidFill>
                <a:effectLst/>
                <a:latin typeface="inherit"/>
                <a:cs typeface="Segoe UI" panose="020B0502040204020203" pitchFamily="34" charset="0"/>
              </a:rPr>
              <a:t>We seek to provide a respectful, friendly, professional experience for everyone, regardless of gender, sexual orientation, physical appearance, disability, age, race or religion.    </a:t>
            </a:r>
            <a:endParaRPr kumimoji="0" lang="en-US" altLang="en-US" sz="1400" b="0" i="0" u="none" strike="noStrike" cap="none" normalizeH="0" baseline="0" dirty="0">
              <a:ln>
                <a:noFill/>
              </a:ln>
              <a:solidFill>
                <a:srgbClr val="252424"/>
              </a:solidFill>
              <a:effectLst/>
              <a:latin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rgbClr val="252424"/>
              </a:solidFill>
              <a:effectLst/>
              <a:latin typeface="inherit"/>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52424"/>
                </a:solidFill>
                <a:effectLst/>
                <a:latin typeface="inherit"/>
                <a:cs typeface="Segoe UI" panose="020B0502040204020203" pitchFamily="34" charset="0"/>
              </a:rPr>
              <a:t>We do not tolerate any behavior that is harassing or degrading to any individual, in any form. Individuals are responsible for knowing and abiding by these standards. We encourage everyone to assist in creating a welcoming and safe environment.</a:t>
            </a:r>
            <a:endParaRPr kumimoji="0" lang="en-US" altLang="en-US" sz="1400" b="0" i="0" u="none" strike="noStrike" cap="none" normalizeH="0" baseline="0" dirty="0">
              <a:ln>
                <a:noFill/>
              </a:ln>
              <a:solidFill>
                <a:srgbClr val="252424"/>
              </a:solidFill>
              <a:effectLst/>
              <a:latin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rgbClr val="252424"/>
              </a:solidFill>
              <a:effectLst/>
              <a:latin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52424"/>
                </a:solidFill>
                <a:effectLst/>
                <a:latin typeface="inherit"/>
                <a:cs typeface="Segoe UI" panose="020B0502040204020203" pitchFamily="34" charset="0"/>
              </a:rPr>
              <a:t>  Please report any concerns, harassing behavior, or suspicious or disruptive activity to the virtual event host or moderator or report any concerns, suspicious or disruptive activity or behavior via the Microsoft Runs on Trust website. </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rgbClr val="252424"/>
              </a:solidFill>
              <a:latin typeface="inherit"/>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52424"/>
                </a:solidFill>
                <a:effectLst/>
                <a:latin typeface="inherit"/>
                <a:cs typeface="Segoe UI" panose="020B0502040204020203" pitchFamily="34" charset="0"/>
              </a:rPr>
              <a:t>Microsoft Code of Conduct We seek to provide a respectful, friendly, professional experience for everyone, regardless of gender, sexual orientation, physical appearance, disability, age, race or religion. We do not tolerate any behavior that is harassing or degrading to any individual, in any form. Individuals are responsible for knowing and abiding by these standards. We encourage everyone to assist in creating a welcoming and safe environment. Please report any concerns, harassing behavior, or suspicious or disruptive activity to the virtual event host or moderator or report any concerns, suspicious or disruptive activity or behavior via the Microsoft Runs on Trust website. Microsoft reserves the right to refuse admittance to or remove any person from Microsoft Ignite or any other future lives and events.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rgbClr val="252424"/>
              </a:solidFill>
              <a:effectLst/>
              <a:latin typeface="inherit"/>
              <a:cs typeface="Segoe UI" panose="020B0502040204020203"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52424"/>
                </a:solidFill>
                <a:effectLst/>
                <a:latin typeface="inherit"/>
                <a:cs typeface="Segoe UI" panose="020B0502040204020203" pitchFamily="34" charset="0"/>
              </a:rPr>
              <a:t>Microsoft will not tolerate harassment or discrimination based on age, ancestry, color, gender identity or expression, national origin, physical or mental disability, religion, sexual orientation, or any other characteristic protected by applicable local laws, regulations, and ordinances. We encourage everyone to assist in creating a welcoming and safe environment. Please report any concerns, harassing behavior, suspicious, or disruptive activity to Business Conduct Hotline (1-877-320-MSFT or buscond@microsoft.com). Microsoft reserves the right to refuse admittance to or remove any person from Microsoft Ignite.</a:t>
            </a:r>
          </a:p>
        </p:txBody>
      </p:sp>
    </p:spTree>
    <p:extLst>
      <p:ext uri="{BB962C8B-B14F-4D97-AF65-F5344CB8AC3E}">
        <p14:creationId xmlns:p14="http://schemas.microsoft.com/office/powerpoint/2010/main" val="29131361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046521"/>
            <a:ext cx="12192000" cy="257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Segoe UI" panose="020B0502040204020203" pitchFamily="34" charset="0"/>
                <a:ea typeface="+mn-ea"/>
                <a:cs typeface="Segoe UI" pitchFamily="34" charset="0"/>
              </a:rPr>
              <a:t>What is a Data Modernization Immersion Workshop? </a:t>
            </a:r>
          </a:p>
        </p:txBody>
      </p:sp>
      <p:sp>
        <p:nvSpPr>
          <p:cNvPr id="11" name="TextBox 10"/>
          <p:cNvSpPr txBox="1"/>
          <p:nvPr/>
        </p:nvSpPr>
        <p:spPr>
          <a:xfrm>
            <a:off x="269240" y="4433035"/>
            <a:ext cx="11654764" cy="1128293"/>
          </a:xfrm>
          <a:prstGeom prst="rect">
            <a:avLst/>
          </a:prstGeom>
          <a:noFill/>
        </p:spPr>
        <p:txBody>
          <a:bodyPr wrap="square" lIns="175736" tIns="140589" rIns="175736" bIns="140589" rtlCol="0">
            <a:no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9" normalizeH="0" baseline="0" noProof="0">
                <a:ln w="3175">
                  <a:noFill/>
                </a:ln>
                <a:solidFill>
                  <a:srgbClr val="4472C4"/>
                </a:solidFill>
                <a:effectLst/>
                <a:uLnTx/>
                <a:uFillTx/>
                <a:latin typeface="Segoe UI" panose="020B0502040204020203" pitchFamily="34" charset="0"/>
                <a:ea typeface="+mn-ea"/>
                <a:cs typeface="Segoe UI" panose="020B0502040204020203" pitchFamily="34" charset="0"/>
              </a:rPr>
              <a:t>Goals</a:t>
            </a:r>
          </a:p>
          <a:p>
            <a:pPr marL="457200" marR="0" lvl="0" indent="-457200" algn="l" defTabSz="914400" rtl="0" eaLnBrk="1" fontAlgn="auto" latinLnBrk="0" hangingPunct="1">
              <a:lnSpc>
                <a:spcPct val="15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C000"/>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267996" y="1316684"/>
            <a:ext cx="10457294" cy="103412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29" normalizeH="0" baseline="0" noProof="0" dirty="0">
                <a:ln w="3175">
                  <a:noFill/>
                </a:ln>
                <a:solidFill>
                  <a:srgbClr val="505050"/>
                </a:solidFill>
                <a:effectLst/>
                <a:uLnTx/>
                <a:uFillTx/>
                <a:latin typeface="Segoe UI" panose="020B0502040204020203" pitchFamily="34" charset="0"/>
                <a:ea typeface="+mn-ea"/>
                <a:cs typeface="Segoe UI" panose="020B0502040204020203" pitchFamily="34" charset="0"/>
              </a:rPr>
              <a:t>1-day interactive workshop for TDMs, DBAs &amp; Data professionals covering the value &amp; process of migrating apps &amp; databases to Microsoft Azure</a:t>
            </a:r>
          </a:p>
        </p:txBody>
      </p:sp>
      <p:sp>
        <p:nvSpPr>
          <p:cNvPr id="15" name="TextBox 14"/>
          <p:cNvSpPr txBox="1"/>
          <p:nvPr/>
        </p:nvSpPr>
        <p:spPr>
          <a:xfrm>
            <a:off x="267996" y="4743250"/>
            <a:ext cx="11924003" cy="1988237"/>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Help move customers from the Envision stage to the Validate stage of the sales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Drive net new – or accelerate existing – pipeline opportunities for Data Migration to Azure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Provide Microsoft field sellers with a scalable customer engagement option specific to Data Migration scenarios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Tee-up next step customer engagements, like Azure Solution Assessments or POCs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Equip partners with the skills needed to eventually run these events to </a:t>
            </a:r>
            <a:r>
              <a:rPr kumimoji="0" lang="en-US" sz="18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their </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customers (Thru-Partner model)</a:t>
            </a:r>
          </a:p>
        </p:txBody>
      </p:sp>
      <p:grpSp>
        <p:nvGrpSpPr>
          <p:cNvPr id="7" name="Group 6">
            <a:extLst>
              <a:ext uri="{FF2B5EF4-FFF2-40B4-BE49-F238E27FC236}">
                <a16:creationId xmlns:a16="http://schemas.microsoft.com/office/drawing/2014/main" id="{E3B643DE-6AB1-43EC-A1D8-E3E49E69D534}"/>
              </a:ext>
            </a:extLst>
          </p:cNvPr>
          <p:cNvGrpSpPr/>
          <p:nvPr/>
        </p:nvGrpSpPr>
        <p:grpSpPr>
          <a:xfrm>
            <a:off x="267996" y="2497927"/>
            <a:ext cx="11762327" cy="1802599"/>
            <a:chOff x="267996" y="2347820"/>
            <a:chExt cx="11498999" cy="1802599"/>
          </a:xfrm>
        </p:grpSpPr>
        <p:sp>
          <p:nvSpPr>
            <p:cNvPr id="10" name="TextBox 9"/>
            <p:cNvSpPr txBox="1"/>
            <p:nvPr/>
          </p:nvSpPr>
          <p:spPr>
            <a:xfrm>
              <a:off x="267996" y="2593070"/>
              <a:ext cx="11498999" cy="1557349"/>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Free workshop delivered as a 1:Many (or 1:Few) customer engagement – ideal workshop size is ~12 attendees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Offers a complete set of prepared event content, including presenter deck, whiteboard design exercise content, hands-on lab (HOL) setup &amp; facilitation guide, and train the trainer (TTT) recordings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Delivered by geo-based Co-Sell Ready Data Migration partners (see slide 9 for partner requirements)</a:t>
              </a:r>
            </a:p>
          </p:txBody>
        </p:sp>
        <p:sp>
          <p:nvSpPr>
            <p:cNvPr id="6" name="Rectangle 5">
              <a:extLst>
                <a:ext uri="{FF2B5EF4-FFF2-40B4-BE49-F238E27FC236}">
                  <a16:creationId xmlns:a16="http://schemas.microsoft.com/office/drawing/2014/main" id="{0F088BA9-0B2A-4DE7-92A4-90D10D8C8AE0}"/>
                </a:ext>
              </a:extLst>
            </p:cNvPr>
            <p:cNvSpPr/>
            <p:nvPr/>
          </p:nvSpPr>
          <p:spPr>
            <a:xfrm>
              <a:off x="363664" y="2347820"/>
              <a:ext cx="1128066" cy="369332"/>
            </a:xfrm>
            <a:prstGeom prst="rect">
              <a:avLst/>
            </a:prstGeom>
          </p:spPr>
          <p:txBody>
            <a:bodyPr wrap="non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9" normalizeH="0" baseline="0" noProof="0">
                  <a:ln w="3175">
                    <a:noFill/>
                  </a:ln>
                  <a:solidFill>
                    <a:srgbClr val="4472C4"/>
                  </a:solidFill>
                  <a:effectLst/>
                  <a:uLnTx/>
                  <a:uFillTx/>
                  <a:latin typeface="Segoe UI" panose="020B0502040204020203" pitchFamily="34" charset="0"/>
                  <a:ea typeface="+mn-ea"/>
                  <a:cs typeface="Segoe UI" panose="020B0502040204020203" pitchFamily="34" charset="0"/>
                </a:rPr>
                <a:t>Summary</a:t>
              </a:r>
            </a:p>
          </p:txBody>
        </p:sp>
      </p:grpSp>
    </p:spTree>
    <p:extLst>
      <p:ext uri="{BB962C8B-B14F-4D97-AF65-F5344CB8AC3E}">
        <p14:creationId xmlns:p14="http://schemas.microsoft.com/office/powerpoint/2010/main" val="13109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0067" y="289958"/>
            <a:ext cx="11853270" cy="899537"/>
          </a:xfrm>
          <a:prstGeom prst="rect">
            <a:avLst/>
          </a:prstGeom>
        </p:spPr>
        <p:txBody>
          <a:bodyPr vert="horz" wrap="square" lIns="146284" tIns="91427" rIns="146284" bIns="91427"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Segoe UI" panose="020B0502040204020203" pitchFamily="34" charset="0"/>
                <a:ea typeface="+mn-ea"/>
                <a:cs typeface="Segoe UI" pitchFamily="34" charset="0"/>
              </a:rPr>
              <a:t>Part of “Azure Immersion Workshop” portfolio </a:t>
            </a:r>
          </a:p>
        </p:txBody>
      </p:sp>
      <p:sp>
        <p:nvSpPr>
          <p:cNvPr id="2" name="Rectangle 1">
            <a:extLst>
              <a:ext uri="{FF2B5EF4-FFF2-40B4-BE49-F238E27FC236}">
                <a16:creationId xmlns:a16="http://schemas.microsoft.com/office/drawing/2014/main" id="{C4A0EAAD-7C97-4885-8170-5BFFA315500F}"/>
              </a:ext>
            </a:extLst>
          </p:cNvPr>
          <p:cNvSpPr/>
          <p:nvPr/>
        </p:nvSpPr>
        <p:spPr>
          <a:xfrm>
            <a:off x="270067" y="1579109"/>
            <a:ext cx="9556927" cy="286232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Microsoft’s Azure product marketing &amp; partner (OCP) teams have created and launched a family of these 1-day interactive customer workshops that build on the proven success of the 1:Many customer immersion type of event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
                <a:srgbClr val="505050"/>
              </a:buClr>
              <a:buSzTx/>
              <a:buFont typeface="Arial" panose="020B0604020202020204" pitchFamily="34" charset="0"/>
              <a:buChar char="•"/>
              <a:tabLst/>
              <a:defRPr/>
            </a:pPr>
            <a:r>
              <a:rPr kumimoji="0" lang="en-US" sz="2000" b="0" i="1"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Data Modernization </a:t>
            </a:r>
            <a:r>
              <a:rPr kumimoji="0" lang="en-US" sz="2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is joined by other immersion workshops </a:t>
            </a:r>
            <a:r>
              <a:rPr kumimoji="0" lang="en-US" sz="2000" b="0" i="1"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(Analytics, AI, Cloud Native, .NET Modernization, Infrastructure Migration, and WVD)</a:t>
            </a:r>
            <a:r>
              <a:rPr kumimoji="0" lang="en-US" sz="2000" b="0" i="0" u="none" strike="noStrike" kern="120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to provide you, our top data migration partners, with a series of engagement opportunities to work with Microsoft field teams and engage customers in repeatable &amp; scalable ways – all with the goal of driving pipe growth &amp; velocity for key Azure services</a:t>
            </a:r>
          </a:p>
        </p:txBody>
      </p:sp>
    </p:spTree>
    <p:extLst>
      <p:ext uri="{BB962C8B-B14F-4D97-AF65-F5344CB8AC3E}">
        <p14:creationId xmlns:p14="http://schemas.microsoft.com/office/powerpoint/2010/main" val="257214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0067" y="289958"/>
            <a:ext cx="11853270" cy="1247589"/>
          </a:xfrm>
          <a:prstGeom prst="rect">
            <a:avLst/>
          </a:prstGeom>
        </p:spPr>
        <p:txBody>
          <a:bodyPr vert="horz" wrap="square" lIns="146284" tIns="91427" rIns="146284" bIns="91427"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prstClr val="black"/>
                </a:solidFill>
                <a:effectLst/>
                <a:uLnTx/>
                <a:uFillTx/>
                <a:latin typeface="Segoe UI" panose="020B0502040204020203" pitchFamily="34" charset="0"/>
                <a:ea typeface="+mn-ea"/>
                <a:cs typeface="Segoe UI" pitchFamily="34" charset="0"/>
              </a:rPr>
              <a:t>Data Modernization Azure Immersion Workshop (formerly DMIAD) Agenda – Updated for FY21</a:t>
            </a:r>
          </a:p>
        </p:txBody>
      </p:sp>
      <p:sp>
        <p:nvSpPr>
          <p:cNvPr id="16" name="Rectangle 15">
            <a:extLst>
              <a:ext uri="{FF2B5EF4-FFF2-40B4-BE49-F238E27FC236}">
                <a16:creationId xmlns:a16="http://schemas.microsoft.com/office/drawing/2014/main" id="{2BD7C105-D5DC-4849-A165-9CE611D27365}"/>
              </a:ext>
            </a:extLst>
          </p:cNvPr>
          <p:cNvSpPr/>
          <p:nvPr/>
        </p:nvSpPr>
        <p:spPr>
          <a:xfrm>
            <a:off x="1437699" y="1867034"/>
            <a:ext cx="10024162" cy="35471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4472C4"/>
                </a:solidFill>
                <a:effectLst/>
                <a:uLnTx/>
                <a:uFillTx/>
                <a:latin typeface="Calibri" panose="020F0502020204030204"/>
                <a:ea typeface="+mn-ea"/>
                <a:cs typeface="Segoe UI Light" panose="020B0502040204020203" pitchFamily="34" charset="0"/>
              </a:rPr>
              <a:t>Morning – Data Migration: Value &amp; Planning</a:t>
            </a:r>
          </a:p>
          <a:p>
            <a:pPr marL="0" marR="0" lvl="0" indent="-129"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9:00 – 10:00       Data Migration overview, case studies, migration triggers, customer timelines, TCO value </a:t>
            </a:r>
          </a:p>
          <a:p>
            <a:pPr marL="0" marR="0" lvl="0" indent="-129"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10:00 – 11:00     Using Data Migration tools &amp; frameworks to assess/build business case for cloud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11:00 – 12:00     Whiteboarding exercise (assessing environment, destination considerations, etc.)</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LUNCH BREAK from 12:00 – 1:00</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4472C4"/>
                </a:solidFill>
                <a:effectLst/>
                <a:uLnTx/>
                <a:uFillTx/>
                <a:latin typeface="Calibri" panose="020F0502020204030204"/>
                <a:ea typeface="+mn-ea"/>
                <a:cs typeface="Segoe UI Light" panose="020B0502040204020203" pitchFamily="34" charset="0"/>
              </a:rPr>
              <a:t>Afternoon – Data Migration: Hands-On Exercises </a:t>
            </a:r>
          </a:p>
          <a:p>
            <a:pPr marL="0" marR="0" lvl="0" indent="-129"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1:00 – 1:15           Introducing HOL process &amp; goals for the afternoon</a:t>
            </a:r>
          </a:p>
          <a:p>
            <a:pPr marL="0" marR="0" lvl="0" indent="-129"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1:15 – 2:30           Hands-On Lab: Migrating SQL Databases to Azure (Managed Instance) </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Segoe UI Light" panose="020B0502040204020203" pitchFamily="34" charset="0"/>
            </a:endParaRPr>
          </a:p>
          <a:p>
            <a:pPr marL="0" marR="0" lvl="0" indent="-129"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2:30 – 3:00           Next steps &amp; closing comments</a:t>
            </a:r>
          </a:p>
        </p:txBody>
      </p:sp>
      <p:sp>
        <p:nvSpPr>
          <p:cNvPr id="17" name="Left Brace 16">
            <a:extLst>
              <a:ext uri="{FF2B5EF4-FFF2-40B4-BE49-F238E27FC236}">
                <a16:creationId xmlns:a16="http://schemas.microsoft.com/office/drawing/2014/main" id="{9CBF0DF7-96AE-4AF4-9D55-8A514419D5D5}"/>
              </a:ext>
            </a:extLst>
          </p:cNvPr>
          <p:cNvSpPr/>
          <p:nvPr/>
        </p:nvSpPr>
        <p:spPr>
          <a:xfrm>
            <a:off x="1239967" y="2295654"/>
            <a:ext cx="94299" cy="2670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eft Brace 17">
            <a:extLst>
              <a:ext uri="{FF2B5EF4-FFF2-40B4-BE49-F238E27FC236}">
                <a16:creationId xmlns:a16="http://schemas.microsoft.com/office/drawing/2014/main" id="{44156C23-DDAA-40E0-9B7A-257FD446D92E}"/>
              </a:ext>
            </a:extLst>
          </p:cNvPr>
          <p:cNvSpPr/>
          <p:nvPr/>
        </p:nvSpPr>
        <p:spPr>
          <a:xfrm>
            <a:off x="1239968" y="2670490"/>
            <a:ext cx="94297" cy="5688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eft Brace 18">
            <a:extLst>
              <a:ext uri="{FF2B5EF4-FFF2-40B4-BE49-F238E27FC236}">
                <a16:creationId xmlns:a16="http://schemas.microsoft.com/office/drawing/2014/main" id="{02A22A15-9519-4C64-8BC3-9BEB0CB4CEC2}"/>
              </a:ext>
            </a:extLst>
          </p:cNvPr>
          <p:cNvSpPr/>
          <p:nvPr/>
        </p:nvSpPr>
        <p:spPr>
          <a:xfrm>
            <a:off x="1239968" y="4420426"/>
            <a:ext cx="109371" cy="568821"/>
          </a:xfrm>
          <a:prstGeom prst="leftBrace">
            <a:avLst>
              <a:gd name="adj1" fmla="val 8333"/>
              <a:gd name="adj2" fmla="val 5048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919CC77-28B8-4E3D-9CEC-476EC553F7B7}"/>
              </a:ext>
            </a:extLst>
          </p:cNvPr>
          <p:cNvSpPr txBox="1"/>
          <p:nvPr/>
        </p:nvSpPr>
        <p:spPr>
          <a:xfrm>
            <a:off x="547782" y="2229102"/>
            <a:ext cx="7072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L100</a:t>
            </a:r>
          </a:p>
        </p:txBody>
      </p:sp>
      <p:sp>
        <p:nvSpPr>
          <p:cNvPr id="21" name="TextBox 20">
            <a:extLst>
              <a:ext uri="{FF2B5EF4-FFF2-40B4-BE49-F238E27FC236}">
                <a16:creationId xmlns:a16="http://schemas.microsoft.com/office/drawing/2014/main" id="{A413756D-C1EF-4408-8AEF-A9D31222FE07}"/>
              </a:ext>
            </a:extLst>
          </p:cNvPr>
          <p:cNvSpPr txBox="1"/>
          <p:nvPr/>
        </p:nvSpPr>
        <p:spPr>
          <a:xfrm>
            <a:off x="547782" y="2749689"/>
            <a:ext cx="8015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L200</a:t>
            </a:r>
          </a:p>
        </p:txBody>
      </p:sp>
      <p:sp>
        <p:nvSpPr>
          <p:cNvPr id="22" name="TextBox 21">
            <a:extLst>
              <a:ext uri="{FF2B5EF4-FFF2-40B4-BE49-F238E27FC236}">
                <a16:creationId xmlns:a16="http://schemas.microsoft.com/office/drawing/2014/main" id="{7C5CDBBB-BB53-4093-9E01-B99BBA3EEEB1}"/>
              </a:ext>
            </a:extLst>
          </p:cNvPr>
          <p:cNvSpPr txBox="1"/>
          <p:nvPr/>
        </p:nvSpPr>
        <p:spPr>
          <a:xfrm>
            <a:off x="547782" y="4509938"/>
            <a:ext cx="8015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L300</a:t>
            </a:r>
          </a:p>
        </p:txBody>
      </p:sp>
    </p:spTree>
    <p:extLst>
      <p:ext uri="{BB962C8B-B14F-4D97-AF65-F5344CB8AC3E}">
        <p14:creationId xmlns:p14="http://schemas.microsoft.com/office/powerpoint/2010/main" val="384803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lang="en-US" sz="4000" dirty="0">
                <a:solidFill>
                  <a:prstClr val="black"/>
                </a:solidFill>
                <a:latin typeface="Segoe UI" panose="020B0502040204020203" pitchFamily="34" charset="0"/>
              </a:rPr>
              <a:t>Changes From Original Content</a:t>
            </a:r>
          </a:p>
        </p:txBody>
      </p:sp>
      <p:sp>
        <p:nvSpPr>
          <p:cNvPr id="3" name="Rectangle 2">
            <a:extLst>
              <a:ext uri="{FF2B5EF4-FFF2-40B4-BE49-F238E27FC236}">
                <a16:creationId xmlns:a16="http://schemas.microsoft.com/office/drawing/2014/main" id="{62BFFB77-FDE1-4A71-8357-79041A76CCD8}"/>
              </a:ext>
            </a:extLst>
          </p:cNvPr>
          <p:cNvSpPr/>
          <p:nvPr/>
        </p:nvSpPr>
        <p:spPr>
          <a:xfrm>
            <a:off x="269240" y="1320478"/>
            <a:ext cx="11655840" cy="4031873"/>
          </a:xfrm>
          <a:prstGeom prst="rect">
            <a:avLst/>
          </a:prstGeom>
        </p:spPr>
        <p:txBody>
          <a:bodyPr wrap="square">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The topical content (Morning Sessions 1 &amp; 2) remain the same, and the partner can use the existing PPTs – there are also recordings of these to help trainers learn how to present them</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The Whiteboarding session is meant to be a lecture/seminar style of delivery where the trainer walks attendees through the process of diagraming a migration motion based on specific customer information</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The Whiteboarding guide is included in the MPN BOM and contains all of the information on the customer scenario</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The partner can share their screen during this portion and use either slides that build (showing what they would normally draw on a whiteboard), or use a live digital whiteboarding approach (e.g. using their touchscreen &amp; stylus to whiteboard in real time)</a:t>
            </a:r>
          </a:p>
          <a:p>
            <a:endParaRPr lang="en-US" sz="1600" dirty="0">
              <a:latin typeface="Calibri" panose="020F0502020204030204" pitchFamily="34" charset="0"/>
            </a:endParaRPr>
          </a:p>
        </p:txBody>
      </p:sp>
    </p:spTree>
    <p:extLst>
      <p:ext uri="{BB962C8B-B14F-4D97-AF65-F5344CB8AC3E}">
        <p14:creationId xmlns:p14="http://schemas.microsoft.com/office/powerpoint/2010/main" val="281309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37" rtl="0" eaLnBrk="1" fontAlgn="auto" latinLnBrk="0" hangingPunct="1">
              <a:lnSpc>
                <a:spcPct val="90000"/>
              </a:lnSpc>
              <a:spcBef>
                <a:spcPct val="0"/>
              </a:spcBef>
              <a:spcAft>
                <a:spcPts val="0"/>
              </a:spcAft>
              <a:buClrTx/>
              <a:buSzTx/>
              <a:buFontTx/>
              <a:buNone/>
              <a:tabLst/>
              <a:defRPr/>
            </a:pPr>
            <a:r>
              <a:rPr lang="en-US" sz="4000" dirty="0">
                <a:solidFill>
                  <a:prstClr val="black"/>
                </a:solidFill>
                <a:latin typeface="Segoe UI" panose="020B0502040204020203" pitchFamily="34" charset="0"/>
              </a:rPr>
              <a:t>HOL Guidance and Support</a:t>
            </a:r>
          </a:p>
        </p:txBody>
      </p:sp>
      <p:sp>
        <p:nvSpPr>
          <p:cNvPr id="3" name="Rectangle 2">
            <a:extLst>
              <a:ext uri="{FF2B5EF4-FFF2-40B4-BE49-F238E27FC236}">
                <a16:creationId xmlns:a16="http://schemas.microsoft.com/office/drawing/2014/main" id="{62BFFB77-FDE1-4A71-8357-79041A76CCD8}"/>
              </a:ext>
            </a:extLst>
          </p:cNvPr>
          <p:cNvSpPr/>
          <p:nvPr/>
        </p:nvSpPr>
        <p:spPr>
          <a:xfrm>
            <a:off x="269240" y="1131445"/>
            <a:ext cx="11655840" cy="5632311"/>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rPr>
              <a:t>There’s only one HOL now for DMIW (the one focused on SQL DB Managed Instance)</a:t>
            </a:r>
          </a:p>
          <a:p>
            <a:pPr marL="342900" indent="-342900">
              <a:buFont typeface="Arial" panose="020B0604020202020204" pitchFamily="34" charset="0"/>
              <a:buChar char="•"/>
            </a:pPr>
            <a:r>
              <a:rPr lang="en-US" sz="2000" dirty="0">
                <a:latin typeface="Calibri" panose="020F0502020204030204" pitchFamily="34" charset="0"/>
              </a:rPr>
              <a:t>The link to this lab in the MPN BOM has all the information in it for setting up the lab (provisioning the VM, etc.)</a:t>
            </a:r>
          </a:p>
          <a:p>
            <a:pPr marL="342900" indent="-342900">
              <a:buFont typeface="Arial" panose="020B0604020202020204" pitchFamily="34" charset="0"/>
              <a:buChar char="•"/>
            </a:pPr>
            <a:r>
              <a:rPr lang="en-US" sz="2000" dirty="0">
                <a:latin typeface="Calibri" panose="020F0502020204030204" pitchFamily="34" charset="0"/>
              </a:rPr>
              <a:t>The process of requesting lab access codes is triggered by submission of the event nomination form (required)</a:t>
            </a:r>
          </a:p>
          <a:p>
            <a:pPr marL="800100" lvl="1" indent="-342900">
              <a:buFont typeface="Arial" panose="020B0604020202020204" pitchFamily="34" charset="0"/>
              <a:buChar char="•"/>
            </a:pPr>
            <a:r>
              <a:rPr lang="en-US" sz="2000" dirty="0">
                <a:latin typeface="Calibri" panose="020F0502020204030204" pitchFamily="34" charset="0"/>
              </a:rPr>
              <a:t>The PMO team handles this part and will provide codes for the proper number of HOLs</a:t>
            </a:r>
          </a:p>
          <a:p>
            <a:pPr marL="342900" indent="-342900">
              <a:buFont typeface="Arial" panose="020B0604020202020204" pitchFamily="34" charset="0"/>
              <a:buChar char="•"/>
            </a:pPr>
            <a:r>
              <a:rPr lang="en-US" sz="2000" dirty="0">
                <a:latin typeface="Calibri" panose="020F0502020204030204" pitchFamily="34" charset="0"/>
              </a:rPr>
              <a:t>As for facilitating the HOL process digitally, our lab company (</a:t>
            </a:r>
            <a:r>
              <a:rPr lang="en-US" sz="2000" dirty="0" err="1">
                <a:latin typeface="Calibri" panose="020F0502020204030204" pitchFamily="34" charset="0"/>
              </a:rPr>
              <a:t>Spektra</a:t>
            </a:r>
            <a:r>
              <a:rPr lang="en-US" sz="2000" dirty="0">
                <a:latin typeface="Calibri" panose="020F0502020204030204" pitchFamily="34" charset="0"/>
              </a:rPr>
              <a:t>) has a trainer view that allows the facilitator to see progress being made by attendees, and has the ability for the trainer to pop-in to a student’s VM and help them out if they’re stuck (if Softchoice needs more info on this, they can reach out to cloudlabs-support@spektrasystems.com</a:t>
            </a:r>
          </a:p>
          <a:p>
            <a:pPr marL="342900" indent="-342900">
              <a:buFont typeface="Arial" panose="020B0604020202020204" pitchFamily="34" charset="0"/>
              <a:buChar char="•"/>
            </a:pPr>
            <a:r>
              <a:rPr lang="en-US" sz="2000" dirty="0">
                <a:latin typeface="Calibri" panose="020F0502020204030204" pitchFamily="34" charset="0"/>
              </a:rPr>
              <a:t>As for “day-of-event” support, there will be a </a:t>
            </a:r>
            <a:r>
              <a:rPr lang="en-US" sz="2000" dirty="0" err="1">
                <a:latin typeface="Calibri" panose="020F0502020204030204" pitchFamily="34" charset="0"/>
              </a:rPr>
              <a:t>Spektra</a:t>
            </a:r>
            <a:r>
              <a:rPr lang="en-US" sz="2000" dirty="0">
                <a:latin typeface="Calibri" panose="020F0502020204030204" pitchFamily="34" charset="0"/>
              </a:rPr>
              <a:t> person on standby if anything happens, and they can be accessed two ways: (1) e-mail at cloudlabs-support@spektrasystems.com, or (2) via Teams at </a:t>
            </a:r>
            <a:r>
              <a:rPr lang="en-US" sz="2000" dirty="0">
                <a:latin typeface="Calibri" panose="020F0502020204030204" pitchFamily="34" charset="0"/>
                <a:hlinkClick r:id="rId3"/>
              </a:rPr>
              <a:t>http://bit.ly/cloudlabs-support</a:t>
            </a:r>
            <a:r>
              <a:rPr lang="en-US" sz="2000" dirty="0">
                <a:latin typeface="Calibri" panose="020F0502020204030204" pitchFamily="34" charset="0"/>
              </a:rPr>
              <a:t> </a:t>
            </a:r>
          </a:p>
          <a:p>
            <a:pPr marL="800100" lvl="1" indent="-342900">
              <a:buFont typeface="Arial" panose="020B0604020202020204" pitchFamily="34" charset="0"/>
              <a:buChar char="•"/>
            </a:pPr>
            <a:r>
              <a:rPr lang="en-US" sz="2000" dirty="0">
                <a:latin typeface="Calibri" panose="020F0502020204030204" pitchFamily="34" charset="0"/>
              </a:rPr>
              <a:t>When reporting an issue, include the following information</a:t>
            </a:r>
          </a:p>
          <a:p>
            <a:pPr marL="800100" lvl="1" indent="-342900">
              <a:buFont typeface="Arial" panose="020B0604020202020204" pitchFamily="34" charset="0"/>
              <a:buChar char="•"/>
            </a:pPr>
            <a:r>
              <a:rPr lang="en-US" sz="2000" dirty="0">
                <a:latin typeface="Calibri" panose="020F0502020204030204" pitchFamily="34" charset="0"/>
              </a:rPr>
              <a:t>Which HOL you’re running</a:t>
            </a:r>
          </a:p>
          <a:p>
            <a:pPr marL="800100" lvl="1" indent="-342900">
              <a:buFont typeface="Arial" panose="020B0604020202020204" pitchFamily="34" charset="0"/>
              <a:buChar char="•"/>
            </a:pPr>
            <a:r>
              <a:rPr lang="en-US" sz="2000" dirty="0">
                <a:latin typeface="Calibri" panose="020F0502020204030204" pitchFamily="34" charset="0"/>
              </a:rPr>
              <a:t>The Request ID # (from original event HOL request)</a:t>
            </a:r>
          </a:p>
          <a:p>
            <a:pPr marL="1257300" lvl="2" indent="-342900">
              <a:buFont typeface="+mj-lt"/>
              <a:buAutoNum type="arabicPeriod"/>
            </a:pPr>
            <a:r>
              <a:rPr lang="en-US" sz="2000" dirty="0">
                <a:latin typeface="Calibri" panose="020F0502020204030204" pitchFamily="34" charset="0"/>
              </a:rPr>
              <a:t>The e-mail address or Deployment ID (</a:t>
            </a:r>
            <a:r>
              <a:rPr lang="en-US" sz="2000" dirty="0" err="1">
                <a:latin typeface="Calibri" panose="020F0502020204030204" pitchFamily="34" charset="0"/>
              </a:rPr>
              <a:t>odl_user</a:t>
            </a:r>
            <a:r>
              <a:rPr lang="en-US" sz="2000" dirty="0">
                <a:latin typeface="Calibri" panose="020F0502020204030204" pitchFamily="34" charset="0"/>
              </a:rPr>
              <a:t>_&lt;id&gt;@msazurelabs.onmicrosoft.com) of the attendee having the issue</a:t>
            </a:r>
            <a:endParaRPr lang="en-US" sz="1600" dirty="0">
              <a:latin typeface="Calibri" panose="020F0502020204030204" pitchFamily="34" charset="0"/>
            </a:endParaRPr>
          </a:p>
        </p:txBody>
      </p:sp>
    </p:spTree>
    <p:extLst>
      <p:ext uri="{BB962C8B-B14F-4D97-AF65-F5344CB8AC3E}">
        <p14:creationId xmlns:p14="http://schemas.microsoft.com/office/powerpoint/2010/main" val="264471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B200DAC7CAFC43BE9C6347C5BB73E3" ma:contentTypeVersion="14" ma:contentTypeDescription="Create a new document." ma:contentTypeScope="" ma:versionID="c89661521b697263c3a7d2a0471535ce">
  <xsd:schema xmlns:xsd="http://www.w3.org/2001/XMLSchema" xmlns:xs="http://www.w3.org/2001/XMLSchema" xmlns:p="http://schemas.microsoft.com/office/2006/metadata/properties" xmlns:ns3="f7729dba-e900-4b54-9838-ceac43f8720d" xmlns:ns4="1a64dd32-2aa7-41b8-bdba-f6ab6331736f" targetNamespace="http://schemas.microsoft.com/office/2006/metadata/properties" ma:root="true" ma:fieldsID="a4be633ad92bd813d38b4bffeb6fb408" ns3:_="" ns4:_="">
    <xsd:import namespace="f7729dba-e900-4b54-9838-ceac43f8720d"/>
    <xsd:import namespace="1a64dd32-2aa7-41b8-bdba-f6ab6331736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729dba-e900-4b54-9838-ceac43f8720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64dd32-2aa7-41b8-bdba-f6ab6331736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BE892C-B7DC-4757-8BAD-AA393D3C8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729dba-e900-4b54-9838-ceac43f8720d"/>
    <ds:schemaRef ds:uri="1a64dd32-2aa7-41b8-bdba-f6ab633173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9D5681-17D5-43EB-89B1-EA7CCFFE6C00}">
  <ds:schemaRefs>
    <ds:schemaRef ds:uri="http://schemas.microsoft.com/sharepoint/v3/contenttype/forms"/>
  </ds:schemaRefs>
</ds:datastoreItem>
</file>

<file path=customXml/itemProps3.xml><?xml version="1.0" encoding="utf-8"?>
<ds:datastoreItem xmlns:ds="http://schemas.openxmlformats.org/officeDocument/2006/customXml" ds:itemID="{C94F6E2D-AE91-46A4-8A7E-41670BC65917}">
  <ds:schemaRefs>
    <ds:schemaRef ds:uri="1a64dd32-2aa7-41b8-bdba-f6ab6331736f"/>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f7729dba-e900-4b54-9838-ceac43f8720d"/>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133</TotalTime>
  <Words>5292</Words>
  <Application>Microsoft Macintosh PowerPoint</Application>
  <PresentationFormat>Widescreen</PresentationFormat>
  <Paragraphs>449</Paragraphs>
  <Slides>47</Slides>
  <Notes>29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47</vt:i4>
      </vt:variant>
    </vt:vector>
  </HeadingPairs>
  <TitlesOfParts>
    <vt:vector size="64" baseType="lpstr">
      <vt:lpstr>Arial</vt:lpstr>
      <vt:lpstr>Calibri</vt:lpstr>
      <vt:lpstr>Calibri Light</vt:lpstr>
      <vt:lpstr>Consolas</vt:lpstr>
      <vt:lpstr>inherit</vt:lpstr>
      <vt:lpstr>Segoe Pro</vt:lpstr>
      <vt:lpstr>Segoe Pro Light</vt:lpstr>
      <vt:lpstr>Segoe UI</vt:lpstr>
      <vt:lpstr>Segoe UI Light</vt:lpstr>
      <vt:lpstr>Segoe UI Semibold</vt:lpstr>
      <vt:lpstr>Segoe UI Semilight</vt:lpstr>
      <vt:lpstr>Times New Roman</vt:lpstr>
      <vt:lpstr>Wingdings</vt:lpstr>
      <vt:lpstr>Office Theme</vt:lpstr>
      <vt:lpstr>2_5-50183_Microsoft_Inspire_Template</vt:lpstr>
      <vt:lpstr>White Template</vt:lpstr>
      <vt:lpstr>1_WHITE TEMPLATE</vt:lpstr>
      <vt:lpstr>PowerPoint Presentation</vt:lpstr>
      <vt:lpstr>PowerPoint Presentation</vt:lpstr>
      <vt:lpstr>Takeaways</vt:lpstr>
      <vt:lpstr>Program and Introduction Overview</vt:lpstr>
      <vt:lpstr>PowerPoint Presentation</vt:lpstr>
      <vt:lpstr>PowerPoint Presentation</vt:lpstr>
      <vt:lpstr>PowerPoint Presentation</vt:lpstr>
      <vt:lpstr>PowerPoint Presentation</vt:lpstr>
      <vt:lpstr>PowerPoint Presentation</vt:lpstr>
      <vt:lpstr>Cloud Migration Triggers</vt:lpstr>
      <vt:lpstr>Data Mod Immersion Workshop    Agenda Session Resources</vt:lpstr>
      <vt:lpstr>DMIAD TTT: Morning Session 1</vt:lpstr>
      <vt:lpstr>DMIAD TTT: Morning Session 2</vt:lpstr>
      <vt:lpstr>Data Mod AIW TTT: Whiteboarding</vt:lpstr>
      <vt:lpstr>Data Mod AIW TTT: Hands-On Lab (HOL)</vt:lpstr>
      <vt:lpstr>DMIAD TTT: Concluding the Day</vt:lpstr>
      <vt:lpstr>Tips and tricks Converting Motions to Virtual (Digital)</vt:lpstr>
      <vt:lpstr>Schedule Your Day</vt:lpstr>
      <vt:lpstr>Microsoft Teams Breakout Rooms - Preview</vt:lpstr>
      <vt:lpstr>Teams for Distance Learning</vt:lpstr>
      <vt:lpstr>Hardware Setup for Trainers</vt:lpstr>
      <vt:lpstr>Trainer Home VILT Studios - Examples</vt:lpstr>
      <vt:lpstr>Trainer Home VILT Studios - Examples</vt:lpstr>
      <vt:lpstr>Best Practices for Trainers  </vt:lpstr>
      <vt:lpstr>Best Practices for Trainers  </vt:lpstr>
      <vt:lpstr>Trainers: Things to Know and/or Avoid</vt:lpstr>
      <vt:lpstr>Setup &amp; best practices for Students</vt:lpstr>
      <vt:lpstr>Best Practices for Students </vt:lpstr>
      <vt:lpstr>Best Practices for Students</vt:lpstr>
      <vt:lpstr>Best Practices for Students</vt:lpstr>
      <vt:lpstr>Using Teams for virtual event delivery</vt:lpstr>
      <vt:lpstr>Microsoft Teams Technology Requirements</vt:lpstr>
      <vt:lpstr>Microsoft Teams Technology Requirements</vt:lpstr>
      <vt:lpstr>Supporting customer/attendee access</vt:lpstr>
      <vt:lpstr>Important things to know about using Microsoft Teams</vt:lpstr>
      <vt:lpstr>Teams Requirements / Resources</vt:lpstr>
      <vt:lpstr>DMIAD Train the Trainer (TTT): Post Event Follow-Up</vt:lpstr>
      <vt:lpstr>DMIAD Post Event Follow-Up</vt:lpstr>
      <vt:lpstr>DMIAD Post Event Follow-Up</vt:lpstr>
      <vt:lpstr>PowerPoint Presentation</vt:lpstr>
      <vt:lpstr>PARTNERS are the heroes that make this possible!</vt:lpstr>
      <vt:lpstr>Delivery Partner Requirements</vt:lpstr>
      <vt:lpstr>PowerPoint Presentation</vt:lpstr>
      <vt:lpstr>PowerPoint Presentation</vt:lpstr>
      <vt:lpstr>Q&amp;A</vt:lpstr>
      <vt:lpstr>Thank You | Feedback​  https://aka.ms/DMIADSession </vt:lpstr>
      <vt:lpstr>Moderator Rules of Conduct Samples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Young</dc:creator>
  <cp:lastModifiedBy>Steve Young</cp:lastModifiedBy>
  <cp:revision>3</cp:revision>
  <dcterms:created xsi:type="dcterms:W3CDTF">2020-10-07T15:02:40Z</dcterms:created>
  <dcterms:modified xsi:type="dcterms:W3CDTF">2020-10-08T14:48:35Z</dcterms:modified>
</cp:coreProperties>
</file>